
<file path=[Content_Types].xml><?xml version="1.0" encoding="utf-8"?>
<Types xmlns="http://schemas.openxmlformats.org/package/2006/content-types">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76" r:id="rId2"/>
    <p:sldId id="257" r:id="rId3"/>
    <p:sldId id="258" r:id="rId4"/>
    <p:sldId id="259" r:id="rId5"/>
    <p:sldId id="278" r:id="rId6"/>
    <p:sldId id="260" r:id="rId7"/>
    <p:sldId id="279" r:id="rId8"/>
    <p:sldId id="261" r:id="rId9"/>
    <p:sldId id="262" r:id="rId10"/>
    <p:sldId id="264" r:id="rId11"/>
    <p:sldId id="263" r:id="rId12"/>
    <p:sldId id="265" r:id="rId13"/>
    <p:sldId id="266" r:id="rId14"/>
    <p:sldId id="267" r:id="rId15"/>
    <p:sldId id="268" r:id="rId16"/>
    <p:sldId id="269" r:id="rId17"/>
    <p:sldId id="271" r:id="rId18"/>
    <p:sldId id="280" r:id="rId19"/>
    <p:sldId id="270" r:id="rId20"/>
    <p:sldId id="272" r:id="rId21"/>
    <p:sldId id="273" r:id="rId22"/>
    <p:sldId id="277" r:id="rId23"/>
    <p:sldId id="274" r:id="rId24"/>
    <p:sldId id="27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041400"/>
            <a:ext cx="6858000" cy="2387600"/>
          </a:xfrm>
        </p:spPr>
        <p:txBody>
          <a:bodyPr anchor="b"/>
          <a:lstStyle>
            <a:lvl1pPr algn="ctr">
              <a:defRPr sz="4050"/>
            </a:lvl1pPr>
          </a:lstStyle>
          <a:p>
            <a:r>
              <a:rPr lang="he-IL" smtClean="0"/>
              <a:t>לחץ כדי לערוך סגנון כותרת של תבנית בסיס</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he-IL" smtClean="0"/>
              <a:t>לחץ כדי לערוך סגנון כותרת משנה של תבנית בסיס</a:t>
            </a:r>
            <a:endParaRPr lang="en-US"/>
          </a:p>
        </p:txBody>
      </p:sp>
      <p:sp>
        <p:nvSpPr>
          <p:cNvPr id="4" name="Date Placeholder 3"/>
          <p:cNvSpPr>
            <a:spLocks noGrp="1"/>
          </p:cNvSpPr>
          <p:nvPr>
            <p:ph type="dt" sz="half" idx="10"/>
          </p:nvPr>
        </p:nvSpPr>
        <p:spPr/>
        <p:txBody>
          <a:bodyPr/>
          <a:lstStyle/>
          <a:p>
            <a:fld id="{DAC9A250-873B-4ACC-95AB-19235E69E200}" type="datetimeFigureOut">
              <a:rPr lang="en-US" smtClean="0"/>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1A3874-8555-4A69-9F96-A3714A00346B}" type="slidenum">
              <a:rPr lang="en-US" smtClean="0"/>
              <a:t>‹#›</a:t>
            </a:fld>
            <a:endParaRPr lang="en-US"/>
          </a:p>
        </p:txBody>
      </p:sp>
    </p:spTree>
    <p:extLst>
      <p:ext uri="{BB962C8B-B14F-4D97-AF65-F5344CB8AC3E}">
        <p14:creationId xmlns:p14="http://schemas.microsoft.com/office/powerpoint/2010/main" val="1992893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DAC9A250-873B-4ACC-95AB-19235E69E200}" type="datetimeFigureOut">
              <a:rPr lang="en-US" smtClean="0"/>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1A3874-8555-4A69-9F96-A3714A00346B}" type="slidenum">
              <a:rPr lang="en-US" smtClean="0"/>
              <a:t>‹#›</a:t>
            </a:fld>
            <a:endParaRPr lang="en-US"/>
          </a:p>
        </p:txBody>
      </p:sp>
    </p:spTree>
    <p:extLst>
      <p:ext uri="{BB962C8B-B14F-4D97-AF65-F5344CB8AC3E}">
        <p14:creationId xmlns:p14="http://schemas.microsoft.com/office/powerpoint/2010/main" val="4217921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5897562"/>
          </a:xfrm>
        </p:spPr>
        <p:txBody>
          <a:bodyPr vert="eaVert"/>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a:xfrm>
            <a:off x="628650" y="274638"/>
            <a:ext cx="5800725" cy="5897562"/>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DAC9A250-873B-4ACC-95AB-19235E69E200}" type="datetimeFigureOut">
              <a:rPr lang="en-US" smtClean="0"/>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1A3874-8555-4A69-9F96-A3714A00346B}" type="slidenum">
              <a:rPr lang="en-US" smtClean="0"/>
              <a:t>‹#›</a:t>
            </a:fld>
            <a:endParaRPr lang="en-US"/>
          </a:p>
        </p:txBody>
      </p:sp>
    </p:spTree>
    <p:extLst>
      <p:ext uri="{BB962C8B-B14F-4D97-AF65-F5344CB8AC3E}">
        <p14:creationId xmlns:p14="http://schemas.microsoft.com/office/powerpoint/2010/main" val="2991922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DAC9A250-873B-4ACC-95AB-19235E69E200}" type="datetimeFigureOut">
              <a:rPr lang="en-US" smtClean="0"/>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1A3874-8555-4A69-9F96-A3714A00346B}" type="slidenum">
              <a:rPr lang="en-US" smtClean="0"/>
              <a:t>‹#›</a:t>
            </a:fld>
            <a:endParaRPr lang="en-US"/>
          </a:p>
        </p:txBody>
      </p:sp>
    </p:spTree>
    <p:extLst>
      <p:ext uri="{BB962C8B-B14F-4D97-AF65-F5344CB8AC3E}">
        <p14:creationId xmlns:p14="http://schemas.microsoft.com/office/powerpoint/2010/main" val="958521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4406901"/>
            <a:ext cx="7886700" cy="1362075"/>
          </a:xfrm>
        </p:spPr>
        <p:txBody>
          <a:bodyPr anchor="t"/>
          <a:lstStyle>
            <a:lvl1pPr>
              <a:defRPr sz="3000" b="1"/>
            </a:lvl1pPr>
          </a:lstStyle>
          <a:p>
            <a:r>
              <a:rPr lang="he-IL" smtClean="0"/>
              <a:t>לחץ כדי לערוך סגנון כותרת של תבנית בסיס</a:t>
            </a:r>
            <a:endParaRPr lang="en-US"/>
          </a:p>
        </p:txBody>
      </p:sp>
      <p:sp>
        <p:nvSpPr>
          <p:cNvPr id="3" name="Text Placeholder 2"/>
          <p:cNvSpPr>
            <a:spLocks noGrp="1"/>
          </p:cNvSpPr>
          <p:nvPr>
            <p:ph type="body" idx="1"/>
          </p:nvPr>
        </p:nvSpPr>
        <p:spPr>
          <a:xfrm>
            <a:off x="623888" y="2906713"/>
            <a:ext cx="78867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DAC9A250-873B-4ACC-95AB-19235E69E200}" type="datetimeFigureOut">
              <a:rPr lang="en-US" smtClean="0"/>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1A3874-8555-4A69-9F96-A3714A00346B}" type="slidenum">
              <a:rPr lang="en-US" smtClean="0"/>
              <a:t>‹#›</a:t>
            </a:fld>
            <a:endParaRPr lang="en-US"/>
          </a:p>
        </p:txBody>
      </p:sp>
    </p:spTree>
    <p:extLst>
      <p:ext uri="{BB962C8B-B14F-4D97-AF65-F5344CB8AC3E}">
        <p14:creationId xmlns:p14="http://schemas.microsoft.com/office/powerpoint/2010/main" val="3642849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Content Placeholder 2"/>
          <p:cNvSpPr>
            <a:spLocks noGrp="1"/>
          </p:cNvSpPr>
          <p:nvPr>
            <p:ph sz="half" idx="1"/>
          </p:nvPr>
        </p:nvSpPr>
        <p:spPr>
          <a:xfrm>
            <a:off x="628650" y="1820863"/>
            <a:ext cx="3886200" cy="43513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Content Placeholder 3"/>
          <p:cNvSpPr>
            <a:spLocks noGrp="1"/>
          </p:cNvSpPr>
          <p:nvPr>
            <p:ph sz="half" idx="2"/>
          </p:nvPr>
        </p:nvSpPr>
        <p:spPr>
          <a:xfrm>
            <a:off x="4629150" y="1820863"/>
            <a:ext cx="3886200" cy="43513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Date Placeholder 4"/>
          <p:cNvSpPr>
            <a:spLocks noGrp="1"/>
          </p:cNvSpPr>
          <p:nvPr>
            <p:ph type="dt" sz="half" idx="10"/>
          </p:nvPr>
        </p:nvSpPr>
        <p:spPr/>
        <p:txBody>
          <a:bodyPr/>
          <a:lstStyle/>
          <a:p>
            <a:fld id="{DAC9A250-873B-4ACC-95AB-19235E69E200}" type="datetimeFigureOut">
              <a:rPr lang="en-US" smtClean="0"/>
              <a:t>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1A3874-8555-4A69-9F96-A3714A00346B}" type="slidenum">
              <a:rPr lang="en-US" smtClean="0"/>
              <a:t>‹#›</a:t>
            </a:fld>
            <a:endParaRPr lang="en-US"/>
          </a:p>
        </p:txBody>
      </p:sp>
    </p:spTree>
    <p:extLst>
      <p:ext uri="{BB962C8B-B14F-4D97-AF65-F5344CB8AC3E}">
        <p14:creationId xmlns:p14="http://schemas.microsoft.com/office/powerpoint/2010/main" val="1382124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3888" y="274638"/>
            <a:ext cx="7886700" cy="1143000"/>
          </a:xfrm>
        </p:spPr>
        <p:txBody>
          <a:bodyPr/>
          <a:lstStyle/>
          <a:p>
            <a:r>
              <a:rPr lang="he-IL" smtClean="0"/>
              <a:t>לחץ כדי לערוך סגנון כותרת של תבנית בסיס</a:t>
            </a:r>
            <a:endParaRPr lang="en-US"/>
          </a:p>
        </p:txBody>
      </p:sp>
      <p:sp>
        <p:nvSpPr>
          <p:cNvPr id="3" name="Text Placeholder 2"/>
          <p:cNvSpPr>
            <a:spLocks noGrp="1"/>
          </p:cNvSpPr>
          <p:nvPr>
            <p:ph type="body" idx="1"/>
          </p:nvPr>
        </p:nvSpPr>
        <p:spPr>
          <a:xfrm>
            <a:off x="623888" y="1535113"/>
            <a:ext cx="386715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623888" y="2174876"/>
            <a:ext cx="3867150" cy="399732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Text Placeholder 4"/>
          <p:cNvSpPr>
            <a:spLocks noGrp="1"/>
          </p:cNvSpPr>
          <p:nvPr>
            <p:ph type="body" sz="quarter" idx="3"/>
          </p:nvPr>
        </p:nvSpPr>
        <p:spPr>
          <a:xfrm>
            <a:off x="4642248" y="1535113"/>
            <a:ext cx="386834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4642248" y="2174876"/>
            <a:ext cx="3868340" cy="399732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7" name="Date Placeholder 6"/>
          <p:cNvSpPr>
            <a:spLocks noGrp="1"/>
          </p:cNvSpPr>
          <p:nvPr>
            <p:ph type="dt" sz="half" idx="10"/>
          </p:nvPr>
        </p:nvSpPr>
        <p:spPr/>
        <p:txBody>
          <a:bodyPr/>
          <a:lstStyle/>
          <a:p>
            <a:fld id="{DAC9A250-873B-4ACC-95AB-19235E69E200}" type="datetimeFigureOut">
              <a:rPr lang="en-US" smtClean="0"/>
              <a:t>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1A3874-8555-4A69-9F96-A3714A00346B}" type="slidenum">
              <a:rPr lang="en-US" smtClean="0"/>
              <a:t>‹#›</a:t>
            </a:fld>
            <a:endParaRPr lang="en-US"/>
          </a:p>
        </p:txBody>
      </p:sp>
    </p:spTree>
    <p:extLst>
      <p:ext uri="{BB962C8B-B14F-4D97-AF65-F5344CB8AC3E}">
        <p14:creationId xmlns:p14="http://schemas.microsoft.com/office/powerpoint/2010/main" val="4115797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Date Placeholder 2"/>
          <p:cNvSpPr>
            <a:spLocks noGrp="1"/>
          </p:cNvSpPr>
          <p:nvPr>
            <p:ph type="dt" sz="half" idx="10"/>
          </p:nvPr>
        </p:nvSpPr>
        <p:spPr/>
        <p:txBody>
          <a:bodyPr/>
          <a:lstStyle/>
          <a:p>
            <a:fld id="{DAC9A250-873B-4ACC-95AB-19235E69E200}" type="datetimeFigureOut">
              <a:rPr lang="en-US" smtClean="0"/>
              <a:t>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1A3874-8555-4A69-9F96-A3714A00346B}" type="slidenum">
              <a:rPr lang="en-US" smtClean="0"/>
              <a:t>‹#›</a:t>
            </a:fld>
            <a:endParaRPr lang="en-US"/>
          </a:p>
        </p:txBody>
      </p:sp>
    </p:spTree>
    <p:extLst>
      <p:ext uri="{BB962C8B-B14F-4D97-AF65-F5344CB8AC3E}">
        <p14:creationId xmlns:p14="http://schemas.microsoft.com/office/powerpoint/2010/main" val="422783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C9A250-873B-4ACC-95AB-19235E69E200}" type="datetimeFigureOut">
              <a:rPr lang="en-US" smtClean="0"/>
              <a:t>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1A3874-8555-4A69-9F96-A3714A00346B}" type="slidenum">
              <a:rPr lang="en-US" smtClean="0"/>
              <a:t>‹#›</a:t>
            </a:fld>
            <a:endParaRPr lang="en-US"/>
          </a:p>
        </p:txBody>
      </p:sp>
    </p:spTree>
    <p:extLst>
      <p:ext uri="{BB962C8B-B14F-4D97-AF65-F5344CB8AC3E}">
        <p14:creationId xmlns:p14="http://schemas.microsoft.com/office/powerpoint/2010/main" val="3131793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3888" y="685801"/>
            <a:ext cx="3009900" cy="1160463"/>
          </a:xfrm>
        </p:spPr>
        <p:txBody>
          <a:bodyPr anchor="b"/>
          <a:lstStyle>
            <a:lvl1pPr>
              <a:defRPr sz="1500" b="1"/>
            </a:lvl1pPr>
          </a:lstStyle>
          <a:p>
            <a:r>
              <a:rPr lang="he-IL" smtClean="0"/>
              <a:t>לחץ כדי לערוך סגנון כותרת של תבנית בסיס</a:t>
            </a:r>
            <a:endParaRPr lang="en-US"/>
          </a:p>
        </p:txBody>
      </p:sp>
      <p:sp>
        <p:nvSpPr>
          <p:cNvPr id="3" name="Content Placeholder 2"/>
          <p:cNvSpPr>
            <a:spLocks noGrp="1"/>
          </p:cNvSpPr>
          <p:nvPr>
            <p:ph idx="1"/>
          </p:nvPr>
        </p:nvSpPr>
        <p:spPr>
          <a:xfrm>
            <a:off x="3784998" y="685800"/>
            <a:ext cx="4725590" cy="54864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Text Placeholder 3"/>
          <p:cNvSpPr>
            <a:spLocks noGrp="1"/>
          </p:cNvSpPr>
          <p:nvPr>
            <p:ph type="body" sz="half" idx="2"/>
          </p:nvPr>
        </p:nvSpPr>
        <p:spPr>
          <a:xfrm>
            <a:off x="623888" y="1846264"/>
            <a:ext cx="3009900" cy="432593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DAC9A250-873B-4ACC-95AB-19235E69E200}" type="datetimeFigureOut">
              <a:rPr lang="en-US" smtClean="0"/>
              <a:t>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1A3874-8555-4A69-9F96-A3714A00346B}" type="slidenum">
              <a:rPr lang="en-US" smtClean="0"/>
              <a:t>‹#›</a:t>
            </a:fld>
            <a:endParaRPr lang="en-US"/>
          </a:p>
        </p:txBody>
      </p:sp>
    </p:spTree>
    <p:extLst>
      <p:ext uri="{BB962C8B-B14F-4D97-AF65-F5344CB8AC3E}">
        <p14:creationId xmlns:p14="http://schemas.microsoft.com/office/powerpoint/2010/main" val="3105361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878806" y="4800600"/>
            <a:ext cx="5382816" cy="566738"/>
          </a:xfrm>
        </p:spPr>
        <p:txBody>
          <a:bodyPr anchor="b"/>
          <a:lstStyle>
            <a:lvl1pPr>
              <a:defRPr sz="1500" b="1"/>
            </a:lvl1pPr>
          </a:lstStyle>
          <a:p>
            <a:r>
              <a:rPr lang="he-IL" smtClean="0"/>
              <a:t>לחץ כדי לערוך סגנון כותרת של תבנית בסיס</a:t>
            </a:r>
            <a:endParaRPr lang="en-US"/>
          </a:p>
        </p:txBody>
      </p:sp>
      <p:sp>
        <p:nvSpPr>
          <p:cNvPr id="3" name="Picture Placeholder 2"/>
          <p:cNvSpPr>
            <a:spLocks noGrp="1"/>
          </p:cNvSpPr>
          <p:nvPr>
            <p:ph type="pic" idx="1"/>
          </p:nvPr>
        </p:nvSpPr>
        <p:spPr>
          <a:xfrm>
            <a:off x="1878806" y="685801"/>
            <a:ext cx="5382816" cy="404177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he-IL" smtClean="0"/>
              <a:t>לחץ על הסמל כדי להוסיף תמונה</a:t>
            </a:r>
            <a:endParaRPr lang="en-US"/>
          </a:p>
        </p:txBody>
      </p:sp>
      <p:sp>
        <p:nvSpPr>
          <p:cNvPr id="4" name="Text Placeholder 3"/>
          <p:cNvSpPr>
            <a:spLocks noGrp="1"/>
          </p:cNvSpPr>
          <p:nvPr>
            <p:ph type="body" sz="half" idx="2"/>
          </p:nvPr>
        </p:nvSpPr>
        <p:spPr>
          <a:xfrm>
            <a:off x="1878806" y="5367338"/>
            <a:ext cx="5382816"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DAC9A250-873B-4ACC-95AB-19235E69E200}" type="datetimeFigureOut">
              <a:rPr lang="en-US" smtClean="0"/>
              <a:t>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1A3874-8555-4A69-9F96-A3714A00346B}" type="slidenum">
              <a:rPr lang="en-US" smtClean="0"/>
              <a:t>‹#›</a:t>
            </a:fld>
            <a:endParaRPr lang="en-US"/>
          </a:p>
        </p:txBody>
      </p:sp>
    </p:spTree>
    <p:extLst>
      <p:ext uri="{BB962C8B-B14F-4D97-AF65-F5344CB8AC3E}">
        <p14:creationId xmlns:p14="http://schemas.microsoft.com/office/powerpoint/2010/main" val="1916097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1325562"/>
          </a:xfrm>
          <a:prstGeom prst="rect">
            <a:avLst/>
          </a:prstGeom>
        </p:spPr>
        <p:txBody>
          <a:bodyPr vert="horz" lIns="91440" tIns="45720" rIns="91440" bIns="45720" rtlCol="0" anchor="ctr">
            <a:normAutofit/>
          </a:bodyPr>
          <a:lstStyle/>
          <a:p>
            <a:r>
              <a:rPr lang="he-IL" smtClean="0"/>
              <a:t>לחץ כדי לערוך סגנון כותרת של תבנית בסיס</a:t>
            </a:r>
            <a:endParaRPr lang="en-US"/>
          </a:p>
        </p:txBody>
      </p:sp>
      <p:sp>
        <p:nvSpPr>
          <p:cNvPr id="3" name="Text Placeholder 2"/>
          <p:cNvSpPr>
            <a:spLocks noGrp="1"/>
          </p:cNvSpPr>
          <p:nvPr>
            <p:ph type="body" idx="1"/>
          </p:nvPr>
        </p:nvSpPr>
        <p:spPr>
          <a:xfrm>
            <a:off x="628650" y="1820863"/>
            <a:ext cx="7886700" cy="4351337"/>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2"/>
          </p:nvPr>
        </p:nvSpPr>
        <p:spPr>
          <a:xfrm>
            <a:off x="628650" y="6356351"/>
            <a:ext cx="245745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AC9A250-873B-4ACC-95AB-19235E69E200}" type="datetimeFigureOut">
              <a:rPr lang="en-US" smtClean="0"/>
              <a:t>2/9/2020</a:t>
            </a:fld>
            <a:endParaRPr lang="en-US"/>
          </a:p>
        </p:txBody>
      </p:sp>
      <p:sp>
        <p:nvSpPr>
          <p:cNvPr id="5" name="Footer Placeholder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057900" y="6356351"/>
            <a:ext cx="245745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71A3874-8555-4A69-9F96-A3714A00346B}" type="slidenum">
              <a:rPr lang="en-US" smtClean="0"/>
              <a:t>‹#›</a:t>
            </a:fld>
            <a:endParaRPr lang="en-US"/>
          </a:p>
        </p:txBody>
      </p:sp>
    </p:spTree>
    <p:extLst>
      <p:ext uri="{BB962C8B-B14F-4D97-AF65-F5344CB8AC3E}">
        <p14:creationId xmlns:p14="http://schemas.microsoft.com/office/powerpoint/2010/main" val="385848778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1" eaLnBrk="1" latinLnBrk="0" hangingPunct="1">
        <a:spcBef>
          <a:spcPct val="0"/>
        </a:spcBef>
        <a:buNone/>
        <a:defRPr sz="3300" kern="1200">
          <a:solidFill>
            <a:schemeClr val="tx1"/>
          </a:solidFill>
          <a:latin typeface="+mj-lt"/>
          <a:ea typeface="+mj-ea"/>
          <a:cs typeface="+mj-cs"/>
        </a:defRPr>
      </a:lvl1pPr>
    </p:titleStyle>
    <p:bodyStyle>
      <a:lvl1pPr marL="257175" indent="-257175" algn="r" defTabSz="685800" rtl="1"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r" defTabSz="685800" rtl="1"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r" defTabSz="685800"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r" defTabSz="685800" rtl="1"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r" defTabSz="685800" rtl="1"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r" defTabSz="685800" rtl="1"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r" defTabSz="685800" rtl="1"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r" defTabSz="685800" rtl="1"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r" defTabSz="685800" rtl="1"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PowerPoint_Slide1.sld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endParaRPr lang="en-US"/>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340" y="1473069"/>
            <a:ext cx="8192031" cy="5401992"/>
          </a:xfrm>
          <a:prstGeom prst="rect">
            <a:avLst/>
          </a:prstGeom>
        </p:spPr>
      </p:pic>
      <p:sp>
        <p:nvSpPr>
          <p:cNvPr id="5" name="Rectangle 3"/>
          <p:cNvSpPr/>
          <p:nvPr/>
        </p:nvSpPr>
        <p:spPr>
          <a:xfrm>
            <a:off x="1118702" y="386500"/>
            <a:ext cx="6933308" cy="923330"/>
          </a:xfrm>
          <a:prstGeom prst="rect">
            <a:avLst/>
          </a:prstGeom>
          <a:solidFill>
            <a:srgbClr val="FFFF00"/>
          </a:solidFill>
        </p:spPr>
        <p:txBody>
          <a:bodyPr wrap="none" lIns="91440" tIns="45720" rIns="91440" bIns="45720">
            <a:spAutoFit/>
          </a:bodyPr>
          <a:lstStyle/>
          <a:p>
            <a:pPr algn="ctr"/>
            <a:r>
              <a:rPr lang="he-IL"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Gisha" panose="020B0502040204020203" pitchFamily="34" charset="-79"/>
                <a:cs typeface="Gisha" panose="020B0502040204020203" pitchFamily="34" charset="-79"/>
              </a:rPr>
              <a:t>העליות לארץ ישראל</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Gisha" panose="020B0502040204020203" pitchFamily="34" charset="-79"/>
              <a:cs typeface="Gisha" panose="020B0502040204020203" pitchFamily="34" charset="-79"/>
            </a:endParaRPr>
          </a:p>
        </p:txBody>
      </p:sp>
      <p:sp>
        <p:nvSpPr>
          <p:cNvPr id="6" name="TextBox 5"/>
          <p:cNvSpPr txBox="1"/>
          <p:nvPr/>
        </p:nvSpPr>
        <p:spPr>
          <a:xfrm rot="19587688">
            <a:off x="6424204" y="5873222"/>
            <a:ext cx="2362200" cy="381000"/>
          </a:xfrm>
          <a:prstGeom prst="rect">
            <a:avLst/>
          </a:prstGeom>
          <a:solidFill>
            <a:srgbClr val="FFC000"/>
          </a:solidFill>
        </p:spPr>
        <p:txBody>
          <a:bodyPr wrap="square" rtlCol="0">
            <a:spAutoFit/>
          </a:bodyPr>
          <a:lstStyle/>
          <a:p>
            <a:pPr algn="ctr"/>
            <a:r>
              <a:rPr lang="en-US" b="1" dirty="0" smtClean="0"/>
              <a:t>www.agurim.co.il</a:t>
            </a:r>
            <a:endParaRPr lang="en-US" b="1" dirty="0"/>
          </a:p>
        </p:txBody>
      </p:sp>
    </p:spTree>
    <p:extLst>
      <p:ext uri="{BB962C8B-B14F-4D97-AF65-F5344CB8AC3E}">
        <p14:creationId xmlns:p14="http://schemas.microsoft.com/office/powerpoint/2010/main" val="3908046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16941579"/>
              </p:ext>
            </p:extLst>
          </p:nvPr>
        </p:nvGraphicFramePr>
        <p:xfrm>
          <a:off x="304800" y="152400"/>
          <a:ext cx="8839200" cy="5745480"/>
        </p:xfrm>
        <a:graphic>
          <a:graphicData uri="http://schemas.openxmlformats.org/drawingml/2006/table">
            <a:tbl>
              <a:tblPr firstRow="1" bandRow="1">
                <a:tableStyleId>{5C22544A-7EE6-4342-B048-85BDC9FD1C3A}</a:tableStyleId>
              </a:tblPr>
              <a:tblGrid>
                <a:gridCol w="4459416"/>
                <a:gridCol w="4379784"/>
              </a:tblGrid>
              <a:tr h="1042300">
                <a:tc>
                  <a:txBody>
                    <a:bodyPr/>
                    <a:lstStyle/>
                    <a:p>
                      <a:pPr algn="ctr" rtl="1">
                        <a:lnSpc>
                          <a:spcPct val="150000"/>
                        </a:lnSpc>
                      </a:pPr>
                      <a:r>
                        <a:rPr lang="he-IL" sz="2000" b="1" dirty="0" smtClean="0">
                          <a:latin typeface="Gisha" panose="020B0502040204020203" pitchFamily="34" charset="-79"/>
                          <a:cs typeface="+mn-cs"/>
                        </a:rPr>
                        <a:t>מאפייני המושבה</a:t>
                      </a:r>
                      <a:endParaRPr lang="en-US" sz="2000" b="1" dirty="0">
                        <a:latin typeface="Gisha" panose="020B0502040204020203" pitchFamily="34" charset="-79"/>
                        <a:cs typeface="+mn-cs"/>
                      </a:endParaRPr>
                    </a:p>
                  </a:txBody>
                  <a:tcPr/>
                </a:tc>
                <a:tc>
                  <a:txBody>
                    <a:bodyPr/>
                    <a:lstStyle/>
                    <a:p>
                      <a:pPr algn="ctr" rtl="1">
                        <a:lnSpc>
                          <a:spcPct val="150000"/>
                        </a:lnSpc>
                      </a:pPr>
                      <a:r>
                        <a:rPr lang="he-IL" sz="2000" b="1" dirty="0" smtClean="0">
                          <a:latin typeface="Gisha" panose="020B0502040204020203" pitchFamily="34" charset="-79"/>
                          <a:cs typeface="+mn-cs"/>
                        </a:rPr>
                        <a:t>מאפייני העולים</a:t>
                      </a:r>
                      <a:endParaRPr lang="en-US" sz="2000" b="1" dirty="0">
                        <a:latin typeface="Gisha" panose="020B0502040204020203" pitchFamily="34" charset="-79"/>
                        <a:cs typeface="+mn-cs"/>
                      </a:endParaRPr>
                    </a:p>
                  </a:txBody>
                  <a:tcPr/>
                </a:tc>
              </a:tr>
              <a:tr h="888550">
                <a:tc>
                  <a:txBody>
                    <a:bodyPr/>
                    <a:lstStyle/>
                    <a:p>
                      <a:pPr algn="r" rtl="1">
                        <a:lnSpc>
                          <a:spcPct val="150000"/>
                        </a:lnSpc>
                      </a:pPr>
                      <a:r>
                        <a:rPr lang="he-IL" sz="2000" b="1" dirty="0" smtClean="0">
                          <a:latin typeface="Gisha" panose="020B0502040204020203" pitchFamily="34" charset="-79"/>
                          <a:cs typeface="+mn-cs"/>
                        </a:rPr>
                        <a:t>משק פרטי- הקרקע</a:t>
                      </a:r>
                      <a:r>
                        <a:rPr lang="he-IL" sz="2000" b="1" baseline="0" dirty="0" smtClean="0">
                          <a:latin typeface="Gisha" panose="020B0502040204020203" pitchFamily="34" charset="-79"/>
                          <a:cs typeface="+mn-cs"/>
                        </a:rPr>
                        <a:t> בבעלות המתיישבים</a:t>
                      </a:r>
                      <a:endParaRPr lang="en-US" sz="2000" b="1" dirty="0">
                        <a:latin typeface="Gisha" panose="020B0502040204020203" pitchFamily="34" charset="-79"/>
                        <a:cs typeface="+mn-cs"/>
                      </a:endParaRPr>
                    </a:p>
                  </a:txBody>
                  <a:tcPr/>
                </a:tc>
                <a:tc>
                  <a:txBody>
                    <a:bodyPr/>
                    <a:lstStyle/>
                    <a:p>
                      <a:pPr algn="r" rtl="1">
                        <a:lnSpc>
                          <a:spcPct val="150000"/>
                        </a:lnSpc>
                      </a:pPr>
                      <a:r>
                        <a:rPr lang="he-IL" sz="2000" b="1" dirty="0" smtClean="0">
                          <a:latin typeface="Gisha" panose="020B0502040204020203" pitchFamily="34" charset="-79"/>
                          <a:cs typeface="+mn-cs"/>
                        </a:rPr>
                        <a:t>קפיטליסטים</a:t>
                      </a:r>
                      <a:endParaRPr lang="en-US" sz="2000" b="1" dirty="0">
                        <a:latin typeface="Gisha" panose="020B0502040204020203" pitchFamily="34" charset="-79"/>
                        <a:cs typeface="+mn-cs"/>
                      </a:endParaRPr>
                    </a:p>
                  </a:txBody>
                  <a:tcPr/>
                </a:tc>
              </a:tr>
              <a:tr h="888550">
                <a:tc>
                  <a:txBody>
                    <a:bodyPr/>
                    <a:lstStyle/>
                    <a:p>
                      <a:pPr algn="r" rtl="1">
                        <a:lnSpc>
                          <a:spcPct val="150000"/>
                        </a:lnSpc>
                      </a:pPr>
                      <a:r>
                        <a:rPr lang="he-IL" sz="2000" b="1" dirty="0" smtClean="0">
                          <a:latin typeface="Gisha" panose="020B0502040204020203" pitchFamily="34" charset="-79"/>
                          <a:cs typeface="+mn-cs"/>
                        </a:rPr>
                        <a:t>משק חד ענפי</a:t>
                      </a:r>
                      <a:r>
                        <a:rPr lang="he-IL" sz="2000" b="1" baseline="0" dirty="0" smtClean="0">
                          <a:latin typeface="Gisha" panose="020B0502040204020203" pitchFamily="34" charset="-79"/>
                          <a:cs typeface="+mn-cs"/>
                        </a:rPr>
                        <a:t>- עוסק בענף ייצור אחד. המושבות התבססו בעיקר על גידול גפנים, הדרים וזיתים. </a:t>
                      </a:r>
                      <a:endParaRPr lang="en-US" sz="2000" b="1" dirty="0">
                        <a:latin typeface="Gisha" panose="020B0502040204020203" pitchFamily="34" charset="-79"/>
                        <a:cs typeface="+mn-cs"/>
                      </a:endParaRPr>
                    </a:p>
                  </a:txBody>
                  <a:tcPr/>
                </a:tc>
                <a:tc>
                  <a:txBody>
                    <a:bodyPr/>
                    <a:lstStyle/>
                    <a:p>
                      <a:pPr algn="r" rtl="1">
                        <a:lnSpc>
                          <a:spcPct val="150000"/>
                        </a:lnSpc>
                      </a:pPr>
                      <a:endParaRPr lang="en-US" sz="2000" b="1" dirty="0">
                        <a:latin typeface="Gisha" panose="020B0502040204020203" pitchFamily="34" charset="-79"/>
                        <a:cs typeface="+mn-cs"/>
                      </a:endParaRPr>
                    </a:p>
                  </a:txBody>
                  <a:tcPr/>
                </a:tc>
              </a:tr>
              <a:tr h="888550">
                <a:tc>
                  <a:txBody>
                    <a:bodyPr/>
                    <a:lstStyle/>
                    <a:p>
                      <a:pPr algn="r" rtl="1">
                        <a:lnSpc>
                          <a:spcPct val="150000"/>
                        </a:lnSpc>
                      </a:pPr>
                      <a:r>
                        <a:rPr lang="he-IL" sz="2000" b="1" dirty="0" smtClean="0">
                          <a:latin typeface="Gisha" panose="020B0502040204020203" pitchFamily="34" charset="-79"/>
                          <a:cs typeface="+mn-cs"/>
                        </a:rPr>
                        <a:t>עבודה שכורה: האיכרים העסיקו פועלים</a:t>
                      </a:r>
                      <a:r>
                        <a:rPr lang="he-IL" sz="2000" b="1" baseline="0" dirty="0" smtClean="0">
                          <a:latin typeface="Gisha" panose="020B0502040204020203" pitchFamily="34" charset="-79"/>
                          <a:cs typeface="+mn-cs"/>
                        </a:rPr>
                        <a:t> ערבים מהכפרים שבסביבה לעבודה במשק</a:t>
                      </a:r>
                      <a:endParaRPr lang="en-US" sz="2000" b="1" dirty="0">
                        <a:latin typeface="Gisha" panose="020B0502040204020203" pitchFamily="34" charset="-79"/>
                        <a:cs typeface="+mn-cs"/>
                      </a:endParaRPr>
                    </a:p>
                  </a:txBody>
                  <a:tcPr/>
                </a:tc>
                <a:tc>
                  <a:txBody>
                    <a:bodyPr/>
                    <a:lstStyle/>
                    <a:p>
                      <a:pPr algn="r" rtl="1">
                        <a:lnSpc>
                          <a:spcPct val="150000"/>
                        </a:lnSpc>
                      </a:pPr>
                      <a:r>
                        <a:rPr lang="he-IL" sz="2000" b="1" dirty="0" smtClean="0">
                          <a:latin typeface="Gisha" panose="020B0502040204020203" pitchFamily="34" charset="-79"/>
                          <a:cs typeface="+mn-cs"/>
                        </a:rPr>
                        <a:t>אין להם ידע בחקלאות</a:t>
                      </a:r>
                    </a:p>
                    <a:p>
                      <a:pPr algn="r" rtl="1">
                        <a:lnSpc>
                          <a:spcPct val="150000"/>
                        </a:lnSpc>
                      </a:pPr>
                      <a:r>
                        <a:rPr lang="he-IL" sz="2000" b="1" dirty="0" smtClean="0">
                          <a:latin typeface="Gisha" panose="020B0502040204020203" pitchFamily="34" charset="-79"/>
                          <a:cs typeface="+mn-cs"/>
                        </a:rPr>
                        <a:t>באים כדי לחיות בארץ</a:t>
                      </a:r>
                      <a:r>
                        <a:rPr lang="he-IL" sz="2000" b="1" baseline="0" dirty="0" smtClean="0">
                          <a:latin typeface="Gisha" panose="020B0502040204020203" pitchFamily="34" charset="-79"/>
                          <a:cs typeface="+mn-cs"/>
                        </a:rPr>
                        <a:t> אך לא לעבוד אותה, חסרי אידיאולוגיה ציונית</a:t>
                      </a:r>
                      <a:endParaRPr lang="en-US" sz="2000" b="1" dirty="0">
                        <a:latin typeface="Gisha" panose="020B0502040204020203" pitchFamily="34" charset="-79"/>
                        <a:cs typeface="+mn-cs"/>
                      </a:endParaRPr>
                    </a:p>
                  </a:txBody>
                  <a:tcPr/>
                </a:tc>
              </a:tr>
              <a:tr h="888550">
                <a:tc>
                  <a:txBody>
                    <a:bodyPr/>
                    <a:lstStyle/>
                    <a:p>
                      <a:pPr algn="r" rtl="1">
                        <a:lnSpc>
                          <a:spcPct val="150000"/>
                        </a:lnSpc>
                      </a:pPr>
                      <a:r>
                        <a:rPr lang="he-IL" sz="2000" b="1" dirty="0" smtClean="0">
                          <a:latin typeface="Gisha" panose="020B0502040204020203" pitchFamily="34" charset="-79"/>
                          <a:cs typeface="+mn-cs"/>
                        </a:rPr>
                        <a:t>במושבה התקיים אורח חיים מסורתי</a:t>
                      </a:r>
                      <a:endParaRPr lang="en-US" sz="2000" b="1" dirty="0">
                        <a:latin typeface="Gisha" panose="020B0502040204020203" pitchFamily="34" charset="-79"/>
                        <a:cs typeface="+mn-cs"/>
                      </a:endParaRPr>
                    </a:p>
                  </a:txBody>
                  <a:tcPr/>
                </a:tc>
                <a:tc>
                  <a:txBody>
                    <a:bodyPr/>
                    <a:lstStyle/>
                    <a:p>
                      <a:pPr algn="r" rtl="1">
                        <a:lnSpc>
                          <a:spcPct val="150000"/>
                        </a:lnSpc>
                      </a:pPr>
                      <a:r>
                        <a:rPr lang="he-IL" sz="2000" b="1" dirty="0" smtClean="0">
                          <a:latin typeface="Gisha" panose="020B0502040204020203" pitchFamily="34" charset="-79"/>
                          <a:cs typeface="+mn-cs"/>
                        </a:rPr>
                        <a:t>אנשים דתיים/</a:t>
                      </a:r>
                      <a:r>
                        <a:rPr lang="he-IL" sz="2000" b="1" baseline="0" dirty="0" smtClean="0">
                          <a:latin typeface="Gisha" panose="020B0502040204020203" pitchFamily="34" charset="-79"/>
                          <a:cs typeface="+mn-cs"/>
                        </a:rPr>
                        <a:t> מסורתיים</a:t>
                      </a:r>
                      <a:endParaRPr lang="en-US" sz="2000" b="1" dirty="0">
                        <a:latin typeface="Gisha" panose="020B0502040204020203" pitchFamily="34" charset="-79"/>
                        <a:cs typeface="+mn-cs"/>
                      </a:endParaRPr>
                    </a:p>
                  </a:txBody>
                  <a:tcPr/>
                </a:tc>
              </a:tr>
            </a:tbl>
          </a:graphicData>
        </a:graphic>
      </p:graphicFrame>
    </p:spTree>
    <p:extLst>
      <p:ext uri="{BB962C8B-B14F-4D97-AF65-F5344CB8AC3E}">
        <p14:creationId xmlns:p14="http://schemas.microsoft.com/office/powerpoint/2010/main" val="4124341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תמונה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0"/>
            <a:ext cx="5410200" cy="6885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39144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762000"/>
            <a:ext cx="8382000" cy="4293483"/>
          </a:xfrm>
          <a:prstGeom prst="rect">
            <a:avLst/>
          </a:prstGeom>
          <a:noFill/>
        </p:spPr>
        <p:txBody>
          <a:bodyPr wrap="square" rtlCol="0">
            <a:spAutoFit/>
          </a:bodyPr>
          <a:lstStyle/>
          <a:p>
            <a:pPr algn="r" rtl="1">
              <a:lnSpc>
                <a:spcPct val="150000"/>
              </a:lnSpc>
            </a:pPr>
            <a:r>
              <a:rPr lang="he-IL" sz="2000" b="1" dirty="0" smtClean="0">
                <a:latin typeface="Gisha" panose="020B0502040204020203" pitchFamily="34" charset="-79"/>
                <a:cs typeface="Gisha" panose="020B0502040204020203" pitchFamily="34" charset="-79"/>
              </a:rPr>
              <a:t>הקשיים במושבה:</a:t>
            </a:r>
          </a:p>
          <a:p>
            <a:pPr algn="r" rtl="1">
              <a:lnSpc>
                <a:spcPct val="150000"/>
              </a:lnSpc>
            </a:pPr>
            <a:r>
              <a:rPr lang="he-IL" dirty="0" smtClean="0">
                <a:latin typeface="Gisha" panose="020B0502040204020203" pitchFamily="34" charset="-79"/>
              </a:rPr>
              <a:t>מייסדי המושבות נקלעו לקשיים רבים שאיימו למוטט את מפעל ההתיישבות החקלאית שלהם: חוסר במים, אדמה לא טובה לחקלאות, לאיכרי העלייה הראשונה לא היה ידע וניסיון בחקלאות ועל כן הם לא הצליחו להתפרנס מזה, והפסידו את הכסף שהם השקיעו באדמות . </a:t>
            </a:r>
          </a:p>
          <a:p>
            <a:pPr algn="r" rtl="1">
              <a:lnSpc>
                <a:spcPct val="150000"/>
              </a:lnSpc>
            </a:pPr>
            <a:r>
              <a:rPr lang="he-IL" dirty="0" smtClean="0">
                <a:latin typeface="Gisha" panose="020B0502040204020203" pitchFamily="34" charset="-79"/>
              </a:rPr>
              <a:t>הם פונים בבקשה לסיוע כלכלי מהברון רוטשילד.</a:t>
            </a:r>
          </a:p>
          <a:p>
            <a:pPr algn="r" rtl="1">
              <a:lnSpc>
                <a:spcPct val="150000"/>
              </a:lnSpc>
            </a:pPr>
            <a:endParaRPr lang="he-IL" dirty="0">
              <a:latin typeface="Gisha" panose="020B0502040204020203" pitchFamily="34" charset="-79"/>
            </a:endParaRPr>
          </a:p>
          <a:p>
            <a:pPr algn="r" rtl="1">
              <a:lnSpc>
                <a:spcPct val="150000"/>
              </a:lnSpc>
            </a:pPr>
            <a:r>
              <a:rPr lang="he-IL" dirty="0" smtClean="0">
                <a:latin typeface="Gisha" panose="020B0502040204020203" pitchFamily="34" charset="-79"/>
              </a:rPr>
              <a:t>הברון רוטשילד הסכים לבקשה, אך בשני תנאים:</a:t>
            </a:r>
          </a:p>
          <a:p>
            <a:pPr marL="342900" indent="-342900" algn="r" rtl="1">
              <a:lnSpc>
                <a:spcPct val="150000"/>
              </a:lnSpc>
              <a:buAutoNum type="arabicPeriod"/>
            </a:pPr>
            <a:r>
              <a:rPr lang="he-IL" dirty="0" smtClean="0">
                <a:latin typeface="Gisha" panose="020B0502040204020203" pitchFamily="34" charset="-79"/>
              </a:rPr>
              <a:t>השם שלו יישאר אנונימי ("הנדיב הידוע")</a:t>
            </a:r>
          </a:p>
          <a:p>
            <a:pPr marL="342900" indent="-342900" algn="r" rtl="1">
              <a:lnSpc>
                <a:spcPct val="150000"/>
              </a:lnSpc>
              <a:buAutoNum type="arabicPeriod"/>
            </a:pPr>
            <a:r>
              <a:rPr lang="he-IL" dirty="0" smtClean="0">
                <a:latin typeface="Gisha" panose="020B0502040204020203" pitchFamily="34" charset="-79"/>
              </a:rPr>
              <a:t>המושבות ימושכנו לו</a:t>
            </a:r>
          </a:p>
          <a:p>
            <a:pPr algn="r" rtl="1">
              <a:lnSpc>
                <a:spcPct val="150000"/>
              </a:lnSpc>
            </a:pPr>
            <a:endParaRPr lang="he-IL" dirty="0" smtClean="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4529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514290"/>
            <a:ext cx="8763000" cy="4755148"/>
          </a:xfrm>
          <a:prstGeom prst="rect">
            <a:avLst/>
          </a:prstGeom>
          <a:noFill/>
        </p:spPr>
        <p:txBody>
          <a:bodyPr wrap="square" rtlCol="0">
            <a:spAutoFit/>
          </a:bodyPr>
          <a:lstStyle/>
          <a:p>
            <a:pPr algn="r" rtl="1">
              <a:lnSpc>
                <a:spcPct val="150000"/>
              </a:lnSpc>
            </a:pPr>
            <a:r>
              <a:rPr lang="he-IL" sz="2000" b="1" dirty="0" smtClean="0">
                <a:solidFill>
                  <a:schemeClr val="accent1"/>
                </a:solidFill>
                <a:latin typeface="Gisha" panose="020B0502040204020203" pitchFamily="34" charset="-79"/>
              </a:rPr>
              <a:t>"שיטת האפוטרופסות" של הברון רוטשילד</a:t>
            </a:r>
          </a:p>
          <a:p>
            <a:pPr algn="r" rtl="1">
              <a:lnSpc>
                <a:spcPct val="150000"/>
              </a:lnSpc>
            </a:pPr>
            <a:endParaRPr lang="he-IL" sz="2000" b="1" dirty="0">
              <a:solidFill>
                <a:schemeClr val="accent1"/>
              </a:solidFill>
              <a:latin typeface="Gisha" panose="020B0502040204020203" pitchFamily="34" charset="-79"/>
            </a:endParaRPr>
          </a:p>
          <a:p>
            <a:pPr algn="r" rtl="1">
              <a:lnSpc>
                <a:spcPct val="150000"/>
              </a:lnSpc>
            </a:pPr>
            <a:r>
              <a:rPr lang="he-IL" dirty="0" smtClean="0">
                <a:latin typeface="Gisha" panose="020B0502040204020203" pitchFamily="34" charset="-79"/>
              </a:rPr>
              <a:t>בין 1882-1900 רכש הברון רוטשילד מאות אלפי דונמים של </a:t>
            </a:r>
          </a:p>
          <a:p>
            <a:pPr algn="r" rtl="1">
              <a:lnSpc>
                <a:spcPct val="150000"/>
              </a:lnSpc>
            </a:pPr>
            <a:r>
              <a:rPr lang="he-IL" dirty="0" smtClean="0">
                <a:latin typeface="Gisha" panose="020B0502040204020203" pitchFamily="34" charset="-79"/>
              </a:rPr>
              <a:t>אדמה. הוא יזם הקמת מושבות חדשות, שבכל אחת מהן הוא </a:t>
            </a:r>
          </a:p>
          <a:p>
            <a:pPr algn="r" rtl="1">
              <a:lnSpc>
                <a:spcPct val="150000"/>
              </a:lnSpc>
            </a:pPr>
            <a:r>
              <a:rPr lang="he-IL" dirty="0" smtClean="0">
                <a:latin typeface="Gisha" panose="020B0502040204020203" pitchFamily="34" charset="-79"/>
              </a:rPr>
              <a:t>בנה בית ספר ובית כנסת. </a:t>
            </a:r>
          </a:p>
          <a:p>
            <a:pPr algn="r" rtl="1">
              <a:lnSpc>
                <a:spcPct val="150000"/>
              </a:lnSpc>
            </a:pPr>
            <a:endParaRPr lang="he-IL" dirty="0" smtClean="0">
              <a:latin typeface="Gisha" panose="020B0502040204020203" pitchFamily="34" charset="-79"/>
            </a:endParaRPr>
          </a:p>
          <a:p>
            <a:pPr algn="r" rtl="1">
              <a:lnSpc>
                <a:spcPct val="150000"/>
              </a:lnSpc>
            </a:pPr>
            <a:r>
              <a:rPr lang="he-IL" dirty="0" smtClean="0">
                <a:latin typeface="Gisha" panose="020B0502040204020203" pitchFamily="34" charset="-79"/>
              </a:rPr>
              <a:t>רוטשילד לא סמך על איכרי המושבות שינהלו את המשק כמו </a:t>
            </a:r>
          </a:p>
          <a:p>
            <a:pPr algn="r" rtl="1">
              <a:lnSpc>
                <a:spcPct val="150000"/>
              </a:lnSpc>
            </a:pPr>
            <a:r>
              <a:rPr lang="he-IL" dirty="0" smtClean="0">
                <a:latin typeface="Gisha" panose="020B0502040204020203" pitchFamily="34" charset="-79"/>
              </a:rPr>
              <a:t>שצריך ועל כן הוא העביר את הבעלות עליהם לפקידים ששלח </a:t>
            </a:r>
          </a:p>
          <a:p>
            <a:pPr algn="r" rtl="1">
              <a:lnSpc>
                <a:spcPct val="150000"/>
              </a:lnSpc>
            </a:pPr>
            <a:r>
              <a:rPr lang="he-IL" dirty="0" smtClean="0">
                <a:latin typeface="Gisha" panose="020B0502040204020203" pitchFamily="34" charset="-79"/>
              </a:rPr>
              <a:t>מטעמו, שינהלו את המושבות. </a:t>
            </a:r>
          </a:p>
          <a:p>
            <a:pPr algn="r" rtl="1">
              <a:lnSpc>
                <a:spcPct val="150000"/>
              </a:lnSpc>
            </a:pPr>
            <a:r>
              <a:rPr lang="he-IL" dirty="0" smtClean="0">
                <a:latin typeface="Gisha" panose="020B0502040204020203" pitchFamily="34" charset="-79"/>
              </a:rPr>
              <a:t>הפקידים היו אחראים על ניהול המשקים החקלאיים ושילמו לאיכרים קצבאות בעבור עבודתם. הקצבאות היו קבועות ולא היו  תלויות במידת הצלחתם הכלכלית או בכמות הזמן שיעבדו.</a:t>
            </a:r>
          </a:p>
        </p:txBody>
      </p:sp>
      <p:pic>
        <p:nvPicPr>
          <p:cNvPr id="2050" name="Picture 2" descr="https://upload.wikimedia.org/wikipedia/commons/0/05/Edmond_James_de_Rothschil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14290"/>
            <a:ext cx="2971800" cy="3308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288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533400"/>
            <a:ext cx="7841673" cy="4939814"/>
          </a:xfrm>
          <a:prstGeom prst="rect">
            <a:avLst/>
          </a:prstGeom>
          <a:noFill/>
        </p:spPr>
        <p:txBody>
          <a:bodyPr wrap="square" rtlCol="0">
            <a:spAutoFit/>
          </a:bodyPr>
          <a:lstStyle/>
          <a:p>
            <a:pPr algn="r" rtl="1">
              <a:lnSpc>
                <a:spcPct val="150000"/>
              </a:lnSpc>
            </a:pPr>
            <a:r>
              <a:rPr lang="he-IL" b="1" dirty="0">
                <a:latin typeface="Gisha" panose="020B0502040204020203" pitchFamily="34" charset="-79"/>
              </a:rPr>
              <a:t>תרומתו של הברון רוטשילד להתפתחות המושבות בארץ ישראל</a:t>
            </a:r>
            <a:endParaRPr lang="en-US" b="1" dirty="0">
              <a:latin typeface="Gisha" panose="020B0502040204020203" pitchFamily="34" charset="-79"/>
            </a:endParaRPr>
          </a:p>
          <a:p>
            <a:pPr algn="r" rtl="1">
              <a:lnSpc>
                <a:spcPct val="150000"/>
              </a:lnSpc>
            </a:pPr>
            <a:r>
              <a:rPr lang="he-IL" dirty="0">
                <a:latin typeface="Gisha" panose="020B0502040204020203" pitchFamily="34" charset="-79"/>
              </a:rPr>
              <a:t>למפעלו של הברון רוטשילד הייתה חשיבות רבה בתהליך ההישרדות וההתבססות של המושבות. </a:t>
            </a:r>
            <a:endParaRPr lang="he-IL" dirty="0" smtClean="0">
              <a:latin typeface="Gisha" panose="020B0502040204020203" pitchFamily="34" charset="-79"/>
            </a:endParaRPr>
          </a:p>
          <a:p>
            <a:pPr marL="285750" indent="-285750" algn="r" rtl="1">
              <a:lnSpc>
                <a:spcPct val="150000"/>
              </a:lnSpc>
              <a:buFont typeface="Wingdings" panose="05000000000000000000" pitchFamily="2" charset="2"/>
              <a:buChar char="v"/>
            </a:pPr>
            <a:r>
              <a:rPr lang="he-IL" dirty="0" smtClean="0">
                <a:latin typeface="Gisha" panose="020B0502040204020203" pitchFamily="34" charset="-79"/>
              </a:rPr>
              <a:t>הברון </a:t>
            </a:r>
            <a:r>
              <a:rPr lang="he-IL" dirty="0">
                <a:latin typeface="Gisha" panose="020B0502040204020203" pitchFamily="34" charset="-79"/>
              </a:rPr>
              <a:t>תמך במתיישבים מבחינה כלכלית, והבטיח את תהליך ההתבססות הכלכלית של המושבות ואת המשך פעילותן. </a:t>
            </a:r>
            <a:endParaRPr lang="he-IL" dirty="0" smtClean="0">
              <a:latin typeface="Gisha" panose="020B0502040204020203" pitchFamily="34" charset="-79"/>
            </a:endParaRPr>
          </a:p>
          <a:p>
            <a:pPr marL="285750" indent="-285750" algn="r" rtl="1">
              <a:lnSpc>
                <a:spcPct val="150000"/>
              </a:lnSpc>
              <a:buFont typeface="Wingdings" panose="05000000000000000000" pitchFamily="2" charset="2"/>
              <a:buChar char="v"/>
            </a:pPr>
            <a:r>
              <a:rPr lang="he-IL" dirty="0" smtClean="0">
                <a:latin typeface="Gisha" panose="020B0502040204020203" pitchFamily="34" charset="-79"/>
              </a:rPr>
              <a:t>בזכות </a:t>
            </a:r>
            <a:r>
              <a:rPr lang="he-IL" dirty="0">
                <a:latin typeface="Gisha" panose="020B0502040204020203" pitchFamily="34" charset="-79"/>
              </a:rPr>
              <a:t>המדריכים החקלאיים שהגיעו למושבות השתפרו שיטות העיבוד החקלאי של האדמות. </a:t>
            </a:r>
            <a:endParaRPr lang="he-IL" dirty="0" smtClean="0">
              <a:latin typeface="Gisha" panose="020B0502040204020203" pitchFamily="34" charset="-79"/>
            </a:endParaRPr>
          </a:p>
          <a:p>
            <a:pPr marL="285750" indent="-285750" algn="r" rtl="1">
              <a:lnSpc>
                <a:spcPct val="150000"/>
              </a:lnSpc>
              <a:buFont typeface="Wingdings" panose="05000000000000000000" pitchFamily="2" charset="2"/>
              <a:buChar char="v"/>
            </a:pPr>
            <a:r>
              <a:rPr lang="he-IL" dirty="0" smtClean="0">
                <a:latin typeface="Gisha" panose="020B0502040204020203" pitchFamily="34" charset="-79"/>
              </a:rPr>
              <a:t>שילב את פיתוח </a:t>
            </a:r>
            <a:r>
              <a:rPr lang="he-IL" dirty="0">
                <a:latin typeface="Gisha" panose="020B0502040204020203" pitchFamily="34" charset="-79"/>
              </a:rPr>
              <a:t>החקלאות עם פיתוח תעשייה יצרנית </a:t>
            </a:r>
            <a:r>
              <a:rPr lang="he-IL" dirty="0" smtClean="0">
                <a:latin typeface="Gisha" panose="020B0502040204020203" pitchFamily="34" charset="-79"/>
              </a:rPr>
              <a:t>במושבות- לדוג', גידול הגפנים עם תעשיית היין. </a:t>
            </a:r>
          </a:p>
          <a:p>
            <a:pPr marL="285750" indent="-285750" algn="r" rtl="1">
              <a:lnSpc>
                <a:spcPct val="150000"/>
              </a:lnSpc>
              <a:buFont typeface="Wingdings" panose="05000000000000000000" pitchFamily="2" charset="2"/>
              <a:buChar char="v"/>
            </a:pPr>
            <a:r>
              <a:rPr lang="he-IL" dirty="0" smtClean="0">
                <a:latin typeface="Gisha" panose="020B0502040204020203" pitchFamily="34" charset="-79"/>
              </a:rPr>
              <a:t>הבעלות </a:t>
            </a:r>
            <a:r>
              <a:rPr lang="he-IL" dirty="0">
                <a:latin typeface="Gisha" panose="020B0502040204020203" pitchFamily="34" charset="-79"/>
              </a:rPr>
              <a:t>היהודית על קרקעות הארץ גדלה והוקמו מושבות חדשות בחסות הברון. </a:t>
            </a:r>
            <a:endParaRPr lang="en-US" dirty="0">
              <a:latin typeface="Gisha" panose="020B0502040204020203" pitchFamily="34" charset="-79"/>
            </a:endParaRPr>
          </a:p>
          <a:p>
            <a:pPr marL="285750" indent="-285750" algn="r" rtl="1">
              <a:lnSpc>
                <a:spcPct val="150000"/>
              </a:lnSpc>
              <a:buFont typeface="Wingdings" panose="05000000000000000000" pitchFamily="2" charset="2"/>
              <a:buChar char="v"/>
            </a:pPr>
            <a:r>
              <a:rPr lang="he-IL" dirty="0">
                <a:latin typeface="Gisha" panose="020B0502040204020203" pitchFamily="34" charset="-79"/>
              </a:rPr>
              <a:t>בזכות פעילותו של הברון למען המושבות חודשה העלייה </a:t>
            </a:r>
            <a:r>
              <a:rPr lang="he-IL" dirty="0" smtClean="0">
                <a:latin typeface="Gisha" panose="020B0502040204020203" pitchFamily="34" charset="-79"/>
              </a:rPr>
              <a:t>לארץ.</a:t>
            </a:r>
            <a:endParaRPr lang="en-US" sz="2000" b="1" dirty="0">
              <a:solidFill>
                <a:schemeClr val="accent1"/>
              </a:solidFill>
              <a:latin typeface="Gisha" panose="020B0502040204020203" pitchFamily="34" charset="-79"/>
            </a:endParaRPr>
          </a:p>
          <a:p>
            <a:pPr algn="r" rtl="1"/>
            <a:endParaRPr lang="en-US" dirty="0"/>
          </a:p>
        </p:txBody>
      </p:sp>
      <p:sp>
        <p:nvSpPr>
          <p:cNvPr id="3" name="TextBox 2"/>
          <p:cNvSpPr txBox="1"/>
          <p:nvPr/>
        </p:nvSpPr>
        <p:spPr>
          <a:xfrm>
            <a:off x="2133600" y="5867400"/>
            <a:ext cx="5257800" cy="646331"/>
          </a:xfrm>
          <a:prstGeom prst="rect">
            <a:avLst/>
          </a:prstGeom>
          <a:solidFill>
            <a:srgbClr val="FFC000"/>
          </a:solidFill>
        </p:spPr>
        <p:txBody>
          <a:bodyPr wrap="square" rtlCol="0">
            <a:spAutoFit/>
          </a:bodyPr>
          <a:lstStyle/>
          <a:p>
            <a:pPr algn="ctr"/>
            <a:r>
              <a:rPr lang="en-US" sz="3600" b="1" dirty="0" smtClean="0"/>
              <a:t>www.agurim.co.il</a:t>
            </a:r>
            <a:endParaRPr lang="en-US" sz="3600" b="1" dirty="0"/>
          </a:p>
        </p:txBody>
      </p:sp>
    </p:spTree>
    <p:extLst>
      <p:ext uri="{BB962C8B-B14F-4D97-AF65-F5344CB8AC3E}">
        <p14:creationId xmlns:p14="http://schemas.microsoft.com/office/powerpoint/2010/main" val="1688142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420469"/>
            <a:ext cx="7772400" cy="677108"/>
          </a:xfrm>
          <a:prstGeom prst="rect">
            <a:avLst/>
          </a:prstGeom>
          <a:noFill/>
        </p:spPr>
        <p:txBody>
          <a:bodyPr wrap="square" rtlCol="0">
            <a:spAutoFit/>
          </a:bodyPr>
          <a:lstStyle/>
          <a:p>
            <a:pPr algn="r" rtl="1"/>
            <a:r>
              <a:rPr lang="he-IL" sz="2000" b="1" dirty="0" smtClean="0">
                <a:latin typeface="Gisha" panose="020B0502040204020203" pitchFamily="34" charset="-79"/>
                <a:cs typeface="Gisha" panose="020B0502040204020203" pitchFamily="34" charset="-79"/>
              </a:rPr>
              <a:t>הביקורת על "שיטת האפוטרופסות":</a:t>
            </a:r>
          </a:p>
          <a:p>
            <a:pPr algn="r" rtl="1"/>
            <a:endParaRPr lang="en-US" dirty="0"/>
          </a:p>
        </p:txBody>
      </p:sp>
      <p:sp>
        <p:nvSpPr>
          <p:cNvPr id="6" name="TextBox 5"/>
          <p:cNvSpPr txBox="1"/>
          <p:nvPr/>
        </p:nvSpPr>
        <p:spPr>
          <a:xfrm>
            <a:off x="304800" y="838200"/>
            <a:ext cx="8534400" cy="4247317"/>
          </a:xfrm>
          <a:prstGeom prst="rect">
            <a:avLst/>
          </a:prstGeom>
          <a:noFill/>
        </p:spPr>
        <p:txBody>
          <a:bodyPr wrap="square" rtlCol="0">
            <a:spAutoFit/>
          </a:bodyPr>
          <a:lstStyle/>
          <a:p>
            <a:pPr marL="285750" lvl="0" indent="-285750" algn="r" rtl="1">
              <a:lnSpc>
                <a:spcPct val="150000"/>
              </a:lnSpc>
              <a:buFont typeface="Wingdings" panose="05000000000000000000" pitchFamily="2" charset="2"/>
              <a:buChar char="v"/>
            </a:pPr>
            <a:r>
              <a:rPr lang="he-IL" b="1" u="sng" dirty="0" smtClean="0">
                <a:latin typeface="Gisha" panose="020B0502040204020203" pitchFamily="34" charset="-79"/>
              </a:rPr>
              <a:t>העמקת </a:t>
            </a:r>
            <a:r>
              <a:rPr lang="he-IL" b="1" u="sng" dirty="0">
                <a:latin typeface="Gisha" panose="020B0502040204020203" pitchFamily="34" charset="-79"/>
              </a:rPr>
              <a:t>התרבות הצרפתית</a:t>
            </a:r>
            <a:r>
              <a:rPr lang="he-IL" b="1" dirty="0">
                <a:latin typeface="Gisha" panose="020B0502040204020203" pitchFamily="34" charset="-79"/>
              </a:rPr>
              <a:t>: </a:t>
            </a:r>
            <a:r>
              <a:rPr lang="he-IL" dirty="0">
                <a:latin typeface="Gisha" panose="020B0502040204020203" pitchFamily="34" charset="-79"/>
              </a:rPr>
              <a:t>פקידי הברון עודדו את העמקת התרבות הצרפתית ומנהגים צרפתיים במושבות, במקום לעודד את התפתחות השפה והתרבות העברית. </a:t>
            </a:r>
            <a:r>
              <a:rPr lang="he-IL" dirty="0" smtClean="0">
                <a:latin typeface="Gisha" panose="020B0502040204020203" pitchFamily="34" charset="-79"/>
              </a:rPr>
              <a:t>בהדרגה </a:t>
            </a:r>
            <a:r>
              <a:rPr lang="he-IL" dirty="0">
                <a:latin typeface="Gisha" panose="020B0502040204020203" pitchFamily="34" charset="-79"/>
              </a:rPr>
              <a:t>החלו חלק מהמתיישבים לחקות את תרבותם של אנשי הברון, כגון אימוץ השפה הצרפתית וחיקוי תרבות שעות הפנאי הצרפתית.</a:t>
            </a:r>
            <a:endParaRPr lang="en-US" dirty="0">
              <a:latin typeface="Gisha" panose="020B0502040204020203" pitchFamily="34" charset="-79"/>
            </a:endParaRPr>
          </a:p>
          <a:p>
            <a:pPr marL="285750" lvl="0" indent="-285750" algn="r" rtl="1">
              <a:lnSpc>
                <a:spcPct val="150000"/>
              </a:lnSpc>
              <a:buFont typeface="Wingdings" panose="05000000000000000000" pitchFamily="2" charset="2"/>
              <a:buChar char="v"/>
            </a:pPr>
            <a:r>
              <a:rPr lang="he-IL" b="1" u="sng" dirty="0">
                <a:latin typeface="Gisha" panose="020B0502040204020203" pitchFamily="34" charset="-79"/>
              </a:rPr>
              <a:t>חלוקת </a:t>
            </a:r>
            <a:r>
              <a:rPr lang="he-IL" b="1" u="sng" dirty="0" smtClean="0">
                <a:latin typeface="Gisha" panose="020B0502040204020203" pitchFamily="34" charset="-79"/>
              </a:rPr>
              <a:t>הקצבאות</a:t>
            </a:r>
            <a:r>
              <a:rPr lang="he-IL" b="1" dirty="0">
                <a:latin typeface="Gisha" panose="020B0502040204020203" pitchFamily="34" charset="-79"/>
              </a:rPr>
              <a:t>: </a:t>
            </a:r>
            <a:r>
              <a:rPr lang="he-IL" dirty="0">
                <a:latin typeface="Gisha" panose="020B0502040204020203" pitchFamily="34" charset="-79"/>
              </a:rPr>
              <a:t>שיטת חלוקת ההקצבות החודשית פגעה בחזון של "היהודי החדש" – אדם עובד אדמה ויוצר, שלא תלוי באף אחד. שיטה כלכלית זו הפכה את האיכרים במושבות לאנשים חסרי </a:t>
            </a:r>
            <a:r>
              <a:rPr lang="he-IL" dirty="0" smtClean="0">
                <a:latin typeface="Gisha" panose="020B0502040204020203" pitchFamily="34" charset="-79"/>
              </a:rPr>
              <a:t>יוזמה ונתמכים. </a:t>
            </a:r>
            <a:endParaRPr lang="en-US" dirty="0">
              <a:latin typeface="Gisha" panose="020B0502040204020203" pitchFamily="34" charset="-79"/>
            </a:endParaRPr>
          </a:p>
          <a:p>
            <a:pPr marL="285750" lvl="0" indent="-285750" algn="r" rtl="1">
              <a:lnSpc>
                <a:spcPct val="150000"/>
              </a:lnSpc>
              <a:buFont typeface="Wingdings" panose="05000000000000000000" pitchFamily="2" charset="2"/>
              <a:buChar char="v"/>
            </a:pPr>
            <a:r>
              <a:rPr lang="he-IL" b="1" u="sng" dirty="0">
                <a:latin typeface="Gisha" panose="020B0502040204020203" pitchFamily="34" charset="-79"/>
              </a:rPr>
              <a:t>ניכור בין בני המושבות לפקידים של הברון</a:t>
            </a:r>
            <a:r>
              <a:rPr lang="he-IL" b="1" dirty="0">
                <a:latin typeface="Gisha" panose="020B0502040204020203" pitchFamily="34" charset="-79"/>
              </a:rPr>
              <a:t>: </a:t>
            </a:r>
            <a:r>
              <a:rPr lang="he-IL" dirty="0">
                <a:latin typeface="Gisha" panose="020B0502040204020203" pitchFamily="34" charset="-79"/>
              </a:rPr>
              <a:t>שיטת החלוקה יצרה ניכור בין בני המושבות לבין פקידי הברון ופגעה במרקם החברתי במושבה.</a:t>
            </a:r>
            <a:endParaRPr lang="en-US" dirty="0">
              <a:latin typeface="Gisha" panose="020B0502040204020203" pitchFamily="34" charset="-79"/>
            </a:endParaRPr>
          </a:p>
          <a:p>
            <a:pPr marL="285750" indent="-285750" algn="r" rtl="1">
              <a:lnSpc>
                <a:spcPct val="150000"/>
              </a:lnSpc>
              <a:buFont typeface="Wingdings" panose="05000000000000000000" pitchFamily="2" charset="2"/>
              <a:buChar char="v"/>
            </a:pPr>
            <a:endParaRPr lang="en-US" dirty="0">
              <a:latin typeface="Gisha" panose="020B0502040204020203" pitchFamily="34" charset="-79"/>
            </a:endParaRPr>
          </a:p>
        </p:txBody>
      </p:sp>
    </p:spTree>
    <p:extLst>
      <p:ext uri="{BB962C8B-B14F-4D97-AF65-F5344CB8AC3E}">
        <p14:creationId xmlns:p14="http://schemas.microsoft.com/office/powerpoint/2010/main" val="1304986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381000"/>
            <a:ext cx="8153400" cy="4616648"/>
          </a:xfrm>
          <a:prstGeom prst="rect">
            <a:avLst/>
          </a:prstGeom>
          <a:noFill/>
        </p:spPr>
        <p:txBody>
          <a:bodyPr wrap="square" rtlCol="0">
            <a:spAutoFit/>
          </a:bodyPr>
          <a:lstStyle/>
          <a:p>
            <a:pPr algn="r" rtl="1">
              <a:lnSpc>
                <a:spcPct val="150000"/>
              </a:lnSpc>
            </a:pPr>
            <a:r>
              <a:rPr lang="he-IL" sz="2000" b="1" u="sng" dirty="0" smtClean="0">
                <a:solidFill>
                  <a:schemeClr val="accent1"/>
                </a:solidFill>
                <a:latin typeface="Gisha" panose="020B0502040204020203" pitchFamily="34" charset="-79"/>
              </a:rPr>
              <a:t>הקשיים של פועלי העלייה השנייה:</a:t>
            </a:r>
          </a:p>
          <a:p>
            <a:pPr algn="r" rtl="1">
              <a:lnSpc>
                <a:spcPct val="150000"/>
              </a:lnSpc>
            </a:pPr>
            <a:endParaRPr lang="he-IL" u="sng" dirty="0" smtClean="0">
              <a:latin typeface="Gisha" panose="020B0502040204020203" pitchFamily="34" charset="-79"/>
            </a:endParaRPr>
          </a:p>
          <a:p>
            <a:pPr algn="r" rtl="1">
              <a:lnSpc>
                <a:spcPct val="150000"/>
              </a:lnSpc>
            </a:pPr>
            <a:r>
              <a:rPr lang="he-IL" sz="2000" dirty="0" smtClean="0">
                <a:latin typeface="Gisha" panose="020B0502040204020203" pitchFamily="34" charset="-79"/>
              </a:rPr>
              <a:t>רוב אנשי</a:t>
            </a:r>
            <a:r>
              <a:rPr lang="he-IL" sz="2000" dirty="0">
                <a:latin typeface="Gisha" panose="020B0502040204020203" pitchFamily="34" charset="-79"/>
              </a:rPr>
              <a:t> </a:t>
            </a:r>
            <a:r>
              <a:rPr lang="he-IL" sz="2000" dirty="0" smtClean="0">
                <a:latin typeface="Gisha" panose="020B0502040204020203" pitchFamily="34" charset="-79"/>
              </a:rPr>
              <a:t>העלייה השנייה</a:t>
            </a:r>
            <a:r>
              <a:rPr lang="en-US" sz="2000" dirty="0">
                <a:latin typeface="Gisha" panose="020B0502040204020203" pitchFamily="34" charset="-79"/>
              </a:rPr>
              <a:t> </a:t>
            </a:r>
            <a:r>
              <a:rPr lang="he-IL" sz="2000" dirty="0">
                <a:latin typeface="Gisha" panose="020B0502040204020203" pitchFamily="34" charset="-79"/>
              </a:rPr>
              <a:t>שאפו להיות חקלאים. </a:t>
            </a:r>
            <a:endParaRPr lang="en-US" sz="2000" dirty="0">
              <a:latin typeface="Gisha" panose="020B0502040204020203" pitchFamily="34" charset="-79"/>
            </a:endParaRPr>
          </a:p>
          <a:p>
            <a:pPr algn="r" rtl="1">
              <a:lnSpc>
                <a:spcPct val="150000"/>
              </a:lnSpc>
            </a:pPr>
            <a:r>
              <a:rPr lang="he-IL" sz="2000" dirty="0">
                <a:latin typeface="Gisha" panose="020B0502040204020203" pitchFamily="34" charset="-79"/>
              </a:rPr>
              <a:t>העולים הגיעו אל המושבת שהקימו אנשי העלייה הראשונה על מנת למצוא שם עבודה. הם זועזעו מבחינה מוסרית מן האופן בו חיו המתיישבים היהודים עד </a:t>
            </a:r>
            <a:r>
              <a:rPr lang="he-IL" sz="2000" dirty="0" smtClean="0">
                <a:latin typeface="Gisha" panose="020B0502040204020203" pitchFamily="34" charset="-79"/>
              </a:rPr>
              <a:t>כה- היהודים </a:t>
            </a:r>
            <a:r>
              <a:rPr lang="he-IL" sz="2000" dirty="0">
                <a:latin typeface="Gisha" panose="020B0502040204020203" pitchFamily="34" charset="-79"/>
              </a:rPr>
              <a:t>משגיחים על העבודה, עובדי האדמה עצמם ערבים והשומרים בדואים. במקום להקים אומה יהודית טהורה, הם הרגישו שהם עדים להיווצרות מבנה של חברה אותו הם הכירו מארץ המוצא שלהם, ואותו הם תיעבו - היהודים עסקו בעבודות "נקיות", בעוד קבוצות אחרות עסקו בעבודת הכפיים</a:t>
            </a:r>
            <a:r>
              <a:rPr lang="en-US" sz="2000" dirty="0" smtClean="0">
                <a:latin typeface="Gisha" panose="020B0502040204020203" pitchFamily="34" charset="-79"/>
              </a:rPr>
              <a:t>.</a:t>
            </a:r>
            <a:endParaRPr lang="he-IL" sz="2000" dirty="0" smtClean="0">
              <a:latin typeface="Gisha" panose="020B0502040204020203" pitchFamily="34" charset="-79"/>
            </a:endParaRPr>
          </a:p>
          <a:p>
            <a:pPr algn="r" rtl="1">
              <a:lnSpc>
                <a:spcPct val="150000"/>
              </a:lnSpc>
            </a:pPr>
            <a:endParaRPr lang="he-IL" dirty="0" smtClean="0">
              <a:latin typeface="Gisha" panose="020B0502040204020203" pitchFamily="34" charset="-79"/>
            </a:endParaRPr>
          </a:p>
        </p:txBody>
      </p:sp>
    </p:spTree>
    <p:extLst>
      <p:ext uri="{BB962C8B-B14F-4D97-AF65-F5344CB8AC3E}">
        <p14:creationId xmlns:p14="http://schemas.microsoft.com/office/powerpoint/2010/main" val="31681027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70455"/>
            <a:ext cx="8763000" cy="5724644"/>
          </a:xfrm>
          <a:prstGeom prst="rect">
            <a:avLst/>
          </a:prstGeom>
        </p:spPr>
        <p:txBody>
          <a:bodyPr wrap="square">
            <a:spAutoFit/>
          </a:bodyPr>
          <a:lstStyle/>
          <a:p>
            <a:pPr marL="285750" indent="-285750" algn="r" rtl="1">
              <a:lnSpc>
                <a:spcPct val="150000"/>
              </a:lnSpc>
              <a:buFont typeface="Wingdings" panose="05000000000000000000" pitchFamily="2" charset="2"/>
              <a:buChar char="v"/>
            </a:pPr>
            <a:r>
              <a:rPr lang="he-IL" sz="2000" dirty="0">
                <a:latin typeface="Gisha" panose="020B0502040204020203" pitchFamily="34" charset="-79"/>
              </a:rPr>
              <a:t>פועלי העלייה השנייה רצו לעבוד את הקרקע בעצמם, אך לא היה להם את הכסף הדרוש לכך, מכיוון שהגיעו מחוסרי כל. </a:t>
            </a:r>
          </a:p>
          <a:p>
            <a:pPr marL="285750" indent="-285750" algn="r" rtl="1">
              <a:lnSpc>
                <a:spcPct val="150000"/>
              </a:lnSpc>
              <a:buFont typeface="Wingdings" panose="05000000000000000000" pitchFamily="2" charset="2"/>
              <a:buChar char="v"/>
            </a:pPr>
            <a:r>
              <a:rPr lang="he-IL" sz="2000" dirty="0" smtClean="0">
                <a:latin typeface="Gisha" panose="020B0502040204020203" pitchFamily="34" charset="-79"/>
              </a:rPr>
              <a:t>איכרי </a:t>
            </a:r>
            <a:r>
              <a:rPr lang="he-IL" sz="2000" dirty="0">
                <a:latin typeface="Gisha" panose="020B0502040204020203" pitchFamily="34" charset="-79"/>
              </a:rPr>
              <a:t>העלייה הראשונה לא רצו להעסיק אותם מכמה סיבות: אין להם ידע בחקלאות, הם רצו יותר כסף מאשר הפועלים הערבים וחייבים למצוא להם פתרון לינה.</a:t>
            </a:r>
          </a:p>
          <a:p>
            <a:pPr marL="285750" indent="-285750" algn="r" rtl="1">
              <a:lnSpc>
                <a:spcPct val="150000"/>
              </a:lnSpc>
              <a:buFont typeface="Wingdings" panose="05000000000000000000" pitchFamily="2" charset="2"/>
              <a:buChar char="v"/>
            </a:pPr>
            <a:r>
              <a:rPr lang="he-IL" sz="2000" dirty="0">
                <a:latin typeface="Gisha" panose="020B0502040204020203" pitchFamily="34" charset="-79"/>
              </a:rPr>
              <a:t>הסביבה הטבעית בארץ ישראל במהלך השלטון</a:t>
            </a:r>
            <a:r>
              <a:rPr lang="en-US" sz="2000" dirty="0">
                <a:latin typeface="Gisha" panose="020B0502040204020203" pitchFamily="34" charset="-79"/>
              </a:rPr>
              <a:t> </a:t>
            </a:r>
            <a:r>
              <a:rPr lang="he-IL" sz="2000" dirty="0">
                <a:latin typeface="Gisha" panose="020B0502040204020203" pitchFamily="34" charset="-79"/>
              </a:rPr>
              <a:t>העות'מאני הייתה </a:t>
            </a:r>
            <a:r>
              <a:rPr lang="he-IL" sz="2000" dirty="0" smtClean="0">
                <a:latin typeface="Gisha" panose="020B0502040204020203" pitchFamily="34" charset="-79"/>
              </a:rPr>
              <a:t>קשה</a:t>
            </a:r>
            <a:r>
              <a:rPr lang="en-US" sz="2000" dirty="0" smtClean="0">
                <a:latin typeface="Gisha" panose="020B0502040204020203" pitchFamily="34" charset="-79"/>
              </a:rPr>
              <a:t>.</a:t>
            </a:r>
            <a:r>
              <a:rPr lang="en-US" sz="2000" dirty="0">
                <a:latin typeface="Gisha" panose="020B0502040204020203" pitchFamily="34" charset="-79"/>
              </a:rPr>
              <a:t> </a:t>
            </a:r>
            <a:r>
              <a:rPr lang="he-IL" sz="2000" dirty="0">
                <a:latin typeface="Gisha" panose="020B0502040204020203" pitchFamily="34" charset="-79"/>
              </a:rPr>
              <a:t>הגליל היה</a:t>
            </a:r>
            <a:r>
              <a:rPr lang="en-US" sz="2000" dirty="0">
                <a:latin typeface="Gisha" panose="020B0502040204020203" pitchFamily="34" charset="-79"/>
              </a:rPr>
              <a:t> </a:t>
            </a:r>
            <a:r>
              <a:rPr lang="he-IL" sz="2000" dirty="0">
                <a:latin typeface="Gisha" panose="020B0502040204020203" pitchFamily="34" charset="-79"/>
              </a:rPr>
              <a:t>ביצתי</a:t>
            </a:r>
            <a:r>
              <a:rPr lang="en-US" sz="2000" dirty="0">
                <a:latin typeface="Gisha" panose="020B0502040204020203" pitchFamily="34" charset="-79"/>
              </a:rPr>
              <a:t>, </a:t>
            </a:r>
            <a:r>
              <a:rPr lang="he-IL" sz="2000" dirty="0">
                <a:latin typeface="Gisha" panose="020B0502040204020203" pitchFamily="34" charset="-79"/>
              </a:rPr>
              <a:t>הרי יהודה היו סלעיים, ואזור</a:t>
            </a:r>
            <a:r>
              <a:rPr lang="en-US" sz="2000" dirty="0">
                <a:latin typeface="Gisha" panose="020B0502040204020203" pitchFamily="34" charset="-79"/>
              </a:rPr>
              <a:t> </a:t>
            </a:r>
            <a:r>
              <a:rPr lang="he-IL" sz="2000" dirty="0">
                <a:latin typeface="Gisha" panose="020B0502040204020203" pitchFamily="34" charset="-79"/>
              </a:rPr>
              <a:t>הנגב בדרום הארץ היה מדברי. </a:t>
            </a:r>
          </a:p>
          <a:p>
            <a:pPr marL="285750" indent="-285750" algn="r" rtl="1">
              <a:lnSpc>
                <a:spcPct val="150000"/>
              </a:lnSpc>
              <a:buFont typeface="Wingdings" panose="05000000000000000000" pitchFamily="2" charset="2"/>
              <a:buChar char="v"/>
            </a:pPr>
            <a:r>
              <a:rPr lang="he-IL" sz="2000" dirty="0">
                <a:latin typeface="Gisha" panose="020B0502040204020203" pitchFamily="34" charset="-79"/>
              </a:rPr>
              <a:t>התנאים התברואתיים היו עלובים גם הם. באותה העת מחלת המלריה הייתה נפוצה ביותר, וכך גם מחלות הטיפוס</a:t>
            </a:r>
            <a:r>
              <a:rPr lang="en-US" sz="2000" dirty="0">
                <a:latin typeface="Gisha" panose="020B0502040204020203" pitchFamily="34" charset="-79"/>
              </a:rPr>
              <a:t> </a:t>
            </a:r>
            <a:r>
              <a:rPr lang="he-IL" sz="2000" dirty="0">
                <a:latin typeface="Gisha" panose="020B0502040204020203" pitchFamily="34" charset="-79"/>
              </a:rPr>
              <a:t>והכולרה.</a:t>
            </a:r>
            <a:endParaRPr lang="en-US" sz="2000" dirty="0">
              <a:latin typeface="Gisha" panose="020B0502040204020203" pitchFamily="34" charset="-79"/>
            </a:endParaRPr>
          </a:p>
          <a:p>
            <a:pPr marL="285750" indent="-285750" algn="r" rtl="1">
              <a:lnSpc>
                <a:spcPct val="150000"/>
              </a:lnSpc>
              <a:buFont typeface="Wingdings" panose="05000000000000000000" pitchFamily="2" charset="2"/>
              <a:buChar char="v"/>
            </a:pPr>
            <a:r>
              <a:rPr lang="he-IL" sz="2000" dirty="0">
                <a:latin typeface="Gisha" panose="020B0502040204020203" pitchFamily="34" charset="-79"/>
              </a:rPr>
              <a:t>שבטים</a:t>
            </a:r>
            <a:r>
              <a:rPr lang="en-US" sz="2000" dirty="0">
                <a:latin typeface="Gisha" panose="020B0502040204020203" pitchFamily="34" charset="-79"/>
              </a:rPr>
              <a:t> </a:t>
            </a:r>
            <a:r>
              <a:rPr lang="he-IL" sz="2000" dirty="0">
                <a:latin typeface="Gisha" panose="020B0502040204020203" pitchFamily="34" charset="-79"/>
              </a:rPr>
              <a:t>בדואים נודדים נהגו לשדוד לעתים קרובות את החוות והאזורים המיושבים. חבלה בתעלות ההשקיה ושריפת היבולים היו גם כן דבר שבשגרה. הדרך ההגיונית היחידה לחיות בבטחה הייתה בחיי קהילה משותפים. </a:t>
            </a:r>
            <a:endParaRPr lang="en-US" sz="2000" dirty="0">
              <a:latin typeface="Gisha" panose="020B0502040204020203" pitchFamily="34" charset="-79"/>
            </a:endParaRPr>
          </a:p>
          <a:p>
            <a:pPr algn="r" rtl="1"/>
            <a:endParaRPr lang="he-IL" dirty="0">
              <a:latin typeface="Gisha" panose="020B0502040204020203" pitchFamily="34" charset="-79"/>
            </a:endParaRPr>
          </a:p>
          <a:p>
            <a:pPr algn="r" rtl="1"/>
            <a:endParaRPr lang="en-US" dirty="0">
              <a:latin typeface="Gisha" panose="020B0502040204020203" pitchFamily="34" charset="-79"/>
            </a:endParaRPr>
          </a:p>
        </p:txBody>
      </p:sp>
    </p:spTree>
    <p:extLst>
      <p:ext uri="{BB962C8B-B14F-4D97-AF65-F5344CB8AC3E}">
        <p14:creationId xmlns:p14="http://schemas.microsoft.com/office/powerpoint/2010/main" val="23038432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066800" y="0"/>
            <a:ext cx="7772400" cy="1143000"/>
          </a:xfrm>
        </p:spPr>
        <p:txBody>
          <a:bodyPr/>
          <a:lstStyle/>
          <a:p>
            <a:pPr algn="r"/>
            <a:r>
              <a:rPr lang="he-IL" altLang="en-US" b="1" dirty="0" smtClean="0">
                <a:cs typeface="+mn-cs"/>
              </a:rPr>
              <a:t>הקשיים עמם התמודדו אנשי עליה שניה</a:t>
            </a:r>
            <a:endParaRPr lang="en-US" altLang="en-US" b="1" dirty="0" smtClean="0">
              <a:cs typeface="+mn-cs"/>
            </a:endParaRPr>
          </a:p>
        </p:txBody>
      </p:sp>
      <p:sp>
        <p:nvSpPr>
          <p:cNvPr id="48132" name="Oval 4"/>
          <p:cNvSpPr>
            <a:spLocks noChangeArrowheads="1"/>
          </p:cNvSpPr>
          <p:nvPr/>
        </p:nvSpPr>
        <p:spPr bwMode="auto">
          <a:xfrm>
            <a:off x="4819650" y="990600"/>
            <a:ext cx="2495550" cy="2133600"/>
          </a:xfrm>
          <a:prstGeom prst="ellipse">
            <a:avLst/>
          </a:prstGeom>
          <a:noFill/>
          <a:ln w="9525">
            <a:solidFill>
              <a:schemeClr val="tx1"/>
            </a:solidFill>
            <a:miter lim="800000"/>
            <a:headEnd/>
            <a:tailEnd/>
          </a:ln>
          <a:effectLst/>
        </p:spPr>
        <p:txBody>
          <a:bodyPr wrap="none" anchor="ctr"/>
          <a:lstStyle>
            <a:lvl1pPr>
              <a:defRPr sz="4800" b="1">
                <a:solidFill>
                  <a:schemeClr val="tx2"/>
                </a:solidFill>
                <a:latin typeface="Times New Roman" panose="02020603050405020304" pitchFamily="18" charset="0"/>
                <a:cs typeface="Times New Roman (Hebrew)" charset="-79"/>
              </a:defRPr>
            </a:lvl1pPr>
            <a:lvl2pPr marL="742950" indent="-285750">
              <a:defRPr sz="4800" b="1">
                <a:solidFill>
                  <a:schemeClr val="tx2"/>
                </a:solidFill>
                <a:latin typeface="Times New Roman" panose="02020603050405020304" pitchFamily="18" charset="0"/>
                <a:cs typeface="Times New Roman (Hebrew)" charset="-79"/>
              </a:defRPr>
            </a:lvl2pPr>
            <a:lvl3pPr marL="1143000" indent="-228600">
              <a:defRPr sz="4800" b="1">
                <a:solidFill>
                  <a:schemeClr val="tx2"/>
                </a:solidFill>
                <a:latin typeface="Times New Roman" panose="02020603050405020304" pitchFamily="18" charset="0"/>
                <a:cs typeface="Times New Roman (Hebrew)" charset="-79"/>
              </a:defRPr>
            </a:lvl3pPr>
            <a:lvl4pPr marL="1600200" indent="-228600">
              <a:defRPr sz="4800" b="1">
                <a:solidFill>
                  <a:schemeClr val="tx2"/>
                </a:solidFill>
                <a:latin typeface="Times New Roman" panose="02020603050405020304" pitchFamily="18" charset="0"/>
                <a:cs typeface="Times New Roman (Hebrew)" charset="-79"/>
              </a:defRPr>
            </a:lvl4pPr>
            <a:lvl5pPr marL="2057400" indent="-228600">
              <a:defRPr sz="4800" b="1">
                <a:solidFill>
                  <a:schemeClr val="tx2"/>
                </a:solidFill>
                <a:latin typeface="Times New Roman" panose="02020603050405020304" pitchFamily="18" charset="0"/>
                <a:cs typeface="Times New Roman (Hebrew)" charset="-79"/>
              </a:defRPr>
            </a:lvl5pPr>
            <a:lvl6pPr marL="25146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6pPr>
            <a:lvl7pPr marL="29718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7pPr>
            <a:lvl8pPr marL="34290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8pPr>
            <a:lvl9pPr marL="38862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9pPr>
          </a:lstStyle>
          <a:p>
            <a:pPr algn="ctr" eaLnBrk="1" hangingPunct="1"/>
            <a:r>
              <a:rPr kumimoji="1" lang="he-IL" altLang="en-US" sz="2000" dirty="0">
                <a:solidFill>
                  <a:schemeClr val="tx1"/>
                </a:solidFill>
                <a:cs typeface="Times New Roman" panose="02020603050405020304" pitchFamily="18" charset="0"/>
              </a:rPr>
              <a:t>אקלים</a:t>
            </a:r>
          </a:p>
          <a:p>
            <a:pPr algn="ctr" eaLnBrk="1" hangingPunct="1"/>
            <a:r>
              <a:rPr kumimoji="1" lang="he-IL" altLang="en-US" sz="2000" dirty="0">
                <a:solidFill>
                  <a:schemeClr val="tx1"/>
                </a:solidFill>
                <a:cs typeface="Times New Roman" panose="02020603050405020304" pitchFamily="18" charset="0"/>
              </a:rPr>
              <a:t>מחלות</a:t>
            </a:r>
          </a:p>
          <a:p>
            <a:pPr algn="ctr" eaLnBrk="1" hangingPunct="1"/>
            <a:r>
              <a:rPr kumimoji="1" lang="he-IL" altLang="en-US" sz="2000" dirty="0">
                <a:solidFill>
                  <a:schemeClr val="tx1"/>
                </a:solidFill>
                <a:cs typeface="Times New Roman" panose="02020603050405020304" pitchFamily="18" charset="0"/>
              </a:rPr>
              <a:t>חוסר כושר גופני</a:t>
            </a:r>
          </a:p>
          <a:p>
            <a:pPr algn="ctr" eaLnBrk="1" hangingPunct="1"/>
            <a:r>
              <a:rPr kumimoji="1" lang="he-IL" altLang="en-US" sz="2000" dirty="0">
                <a:solidFill>
                  <a:schemeClr val="tx1"/>
                </a:solidFill>
                <a:cs typeface="Times New Roman" panose="02020603050405020304" pitchFamily="18" charset="0"/>
              </a:rPr>
              <a:t>חוסר ידע בחקלאות</a:t>
            </a:r>
          </a:p>
          <a:p>
            <a:pPr algn="ctr" eaLnBrk="1" hangingPunct="1"/>
            <a:r>
              <a:rPr kumimoji="1" lang="he-IL" altLang="en-US" sz="2000" dirty="0">
                <a:solidFill>
                  <a:schemeClr val="tx1"/>
                </a:solidFill>
                <a:cs typeface="Times New Roman" panose="02020603050405020304" pitchFamily="18" charset="0"/>
              </a:rPr>
              <a:t>בדידות</a:t>
            </a:r>
            <a:endParaRPr kumimoji="1" lang="en-US" altLang="en-US" sz="2000" dirty="0">
              <a:solidFill>
                <a:schemeClr val="tx1"/>
              </a:solidFill>
              <a:cs typeface="Times New Roman" panose="02020603050405020304" pitchFamily="18" charset="0"/>
            </a:endParaRPr>
          </a:p>
        </p:txBody>
      </p:sp>
      <p:sp>
        <p:nvSpPr>
          <p:cNvPr id="48135" name="Oval 7"/>
          <p:cNvSpPr>
            <a:spLocks noChangeArrowheads="1"/>
          </p:cNvSpPr>
          <p:nvPr/>
        </p:nvSpPr>
        <p:spPr bwMode="auto">
          <a:xfrm>
            <a:off x="266700" y="990600"/>
            <a:ext cx="2971800" cy="2362200"/>
          </a:xfrm>
          <a:prstGeom prst="ellipse">
            <a:avLst/>
          </a:prstGeom>
          <a:solidFill>
            <a:schemeClr val="bg1"/>
          </a:solidFill>
          <a:ln w="9525">
            <a:solidFill>
              <a:schemeClr val="tx1"/>
            </a:solidFill>
            <a:miter lim="800000"/>
            <a:headEnd/>
            <a:tailEnd/>
          </a:ln>
          <a:effectLst/>
        </p:spPr>
        <p:txBody>
          <a:bodyPr wrap="none" anchor="ctr"/>
          <a:lstStyle>
            <a:lvl1pPr>
              <a:defRPr sz="4800" b="1">
                <a:solidFill>
                  <a:schemeClr val="tx2"/>
                </a:solidFill>
                <a:latin typeface="Times New Roman" panose="02020603050405020304" pitchFamily="18" charset="0"/>
                <a:cs typeface="Times New Roman (Hebrew)" charset="-79"/>
              </a:defRPr>
            </a:lvl1pPr>
            <a:lvl2pPr marL="742950" indent="-285750">
              <a:defRPr sz="4800" b="1">
                <a:solidFill>
                  <a:schemeClr val="tx2"/>
                </a:solidFill>
                <a:latin typeface="Times New Roman" panose="02020603050405020304" pitchFamily="18" charset="0"/>
                <a:cs typeface="Times New Roman (Hebrew)" charset="-79"/>
              </a:defRPr>
            </a:lvl2pPr>
            <a:lvl3pPr marL="1143000" indent="-228600">
              <a:defRPr sz="4800" b="1">
                <a:solidFill>
                  <a:schemeClr val="tx2"/>
                </a:solidFill>
                <a:latin typeface="Times New Roman" panose="02020603050405020304" pitchFamily="18" charset="0"/>
                <a:cs typeface="Times New Roman (Hebrew)" charset="-79"/>
              </a:defRPr>
            </a:lvl3pPr>
            <a:lvl4pPr marL="1600200" indent="-228600">
              <a:defRPr sz="4800" b="1">
                <a:solidFill>
                  <a:schemeClr val="tx2"/>
                </a:solidFill>
                <a:latin typeface="Times New Roman" panose="02020603050405020304" pitchFamily="18" charset="0"/>
                <a:cs typeface="Times New Roman (Hebrew)" charset="-79"/>
              </a:defRPr>
            </a:lvl4pPr>
            <a:lvl5pPr marL="2057400" indent="-228600">
              <a:defRPr sz="4800" b="1">
                <a:solidFill>
                  <a:schemeClr val="tx2"/>
                </a:solidFill>
                <a:latin typeface="Times New Roman" panose="02020603050405020304" pitchFamily="18" charset="0"/>
                <a:cs typeface="Times New Roman (Hebrew)" charset="-79"/>
              </a:defRPr>
            </a:lvl5pPr>
            <a:lvl6pPr marL="25146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6pPr>
            <a:lvl7pPr marL="29718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7pPr>
            <a:lvl8pPr marL="34290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8pPr>
            <a:lvl9pPr marL="38862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9pPr>
          </a:lstStyle>
          <a:p>
            <a:pPr algn="ctr" rtl="1" eaLnBrk="1" hangingPunct="1"/>
            <a:r>
              <a:rPr kumimoji="1" lang="he-IL" altLang="en-US" sz="2400" dirty="0">
                <a:solidFill>
                  <a:schemeClr val="tx1"/>
                </a:solidFill>
                <a:cs typeface="Times New Roman" panose="02020603050405020304" pitchFamily="18" charset="0"/>
              </a:rPr>
              <a:t>התנגדות הערבים</a:t>
            </a:r>
          </a:p>
          <a:p>
            <a:pPr algn="ctr" rtl="1" eaLnBrk="1" hangingPunct="1">
              <a:buFontTx/>
              <a:buChar char="•"/>
            </a:pPr>
            <a:r>
              <a:rPr kumimoji="1" lang="he-IL" altLang="en-US" sz="2000" dirty="0">
                <a:solidFill>
                  <a:schemeClr val="tx1"/>
                </a:solidFill>
                <a:cs typeface="Times New Roman" panose="02020603050405020304" pitchFamily="18" charset="0"/>
              </a:rPr>
              <a:t>השפעת מהפכת </a:t>
            </a:r>
          </a:p>
          <a:p>
            <a:pPr algn="ctr" rtl="1" eaLnBrk="1" hangingPunct="1"/>
            <a:r>
              <a:rPr kumimoji="1" lang="he-IL" altLang="en-US" sz="2000" dirty="0">
                <a:solidFill>
                  <a:schemeClr val="tx1"/>
                </a:solidFill>
                <a:cs typeface="Times New Roman" panose="02020603050405020304" pitchFamily="18" charset="0"/>
              </a:rPr>
              <a:t>"התורכים הצעירים"</a:t>
            </a:r>
          </a:p>
          <a:p>
            <a:pPr algn="ctr" rtl="1" eaLnBrk="1" hangingPunct="1">
              <a:buFontTx/>
              <a:buChar char="•"/>
            </a:pPr>
            <a:r>
              <a:rPr kumimoji="1" lang="he-IL" altLang="en-US" sz="2000" dirty="0">
                <a:solidFill>
                  <a:schemeClr val="tx1"/>
                </a:solidFill>
                <a:cs typeface="Times New Roman" panose="02020603050405020304" pitchFamily="18" charset="0"/>
              </a:rPr>
              <a:t>התעוררות הלאומיות</a:t>
            </a:r>
          </a:p>
          <a:p>
            <a:pPr algn="ctr" rtl="1" eaLnBrk="1" hangingPunct="1">
              <a:buFontTx/>
              <a:buChar char="•"/>
            </a:pPr>
            <a:r>
              <a:rPr kumimoji="1" lang="he-IL" altLang="en-US" sz="2000" dirty="0">
                <a:solidFill>
                  <a:schemeClr val="tx1"/>
                </a:solidFill>
                <a:cs typeface="Times New Roman" panose="02020603050405020304" pitchFamily="18" charset="0"/>
              </a:rPr>
              <a:t>התגברות ההסתה </a:t>
            </a:r>
          </a:p>
          <a:p>
            <a:pPr algn="ctr" rtl="1" eaLnBrk="1" hangingPunct="1">
              <a:buFontTx/>
              <a:buChar char="•"/>
            </a:pPr>
            <a:r>
              <a:rPr kumimoji="1" lang="he-IL" altLang="en-US" sz="2000" dirty="0">
                <a:solidFill>
                  <a:schemeClr val="tx1"/>
                </a:solidFill>
                <a:cs typeface="Times New Roman" panose="02020603050405020304" pitchFamily="18" charset="0"/>
              </a:rPr>
              <a:t>התגברות האלימות</a:t>
            </a:r>
            <a:endParaRPr kumimoji="1" lang="en-US" altLang="en-US" sz="2000" dirty="0">
              <a:solidFill>
                <a:schemeClr val="tx1"/>
              </a:solidFill>
              <a:cs typeface="Times New Roman" panose="02020603050405020304" pitchFamily="18" charset="0"/>
            </a:endParaRPr>
          </a:p>
        </p:txBody>
      </p:sp>
      <p:sp>
        <p:nvSpPr>
          <p:cNvPr id="48136" name="Oval 8"/>
          <p:cNvSpPr>
            <a:spLocks noChangeArrowheads="1"/>
          </p:cNvSpPr>
          <p:nvPr/>
        </p:nvSpPr>
        <p:spPr bwMode="auto">
          <a:xfrm>
            <a:off x="76200" y="3648075"/>
            <a:ext cx="3352800" cy="3048000"/>
          </a:xfrm>
          <a:prstGeom prst="ellipse">
            <a:avLst/>
          </a:prstGeom>
          <a:noFill/>
          <a:ln w="9525">
            <a:solidFill>
              <a:schemeClr val="tx1"/>
            </a:solidFill>
            <a:miter lim="800000"/>
            <a:headEnd/>
            <a:tailEnd/>
          </a:ln>
          <a:effectLst/>
        </p:spPr>
        <p:txBody>
          <a:bodyPr wrap="none" anchor="ctr"/>
          <a:lstStyle>
            <a:lvl1pPr>
              <a:defRPr sz="4800" b="1">
                <a:solidFill>
                  <a:schemeClr val="tx2"/>
                </a:solidFill>
                <a:latin typeface="Times New Roman" panose="02020603050405020304" pitchFamily="18" charset="0"/>
                <a:cs typeface="Times New Roman (Hebrew)" charset="-79"/>
              </a:defRPr>
            </a:lvl1pPr>
            <a:lvl2pPr marL="742950" indent="-285750">
              <a:defRPr sz="4800" b="1">
                <a:solidFill>
                  <a:schemeClr val="tx2"/>
                </a:solidFill>
                <a:latin typeface="Times New Roman" panose="02020603050405020304" pitchFamily="18" charset="0"/>
                <a:cs typeface="Times New Roman (Hebrew)" charset="-79"/>
              </a:defRPr>
            </a:lvl2pPr>
            <a:lvl3pPr marL="1143000" indent="-228600">
              <a:defRPr sz="4800" b="1">
                <a:solidFill>
                  <a:schemeClr val="tx2"/>
                </a:solidFill>
                <a:latin typeface="Times New Roman" panose="02020603050405020304" pitchFamily="18" charset="0"/>
                <a:cs typeface="Times New Roman (Hebrew)" charset="-79"/>
              </a:defRPr>
            </a:lvl3pPr>
            <a:lvl4pPr marL="1600200" indent="-228600">
              <a:defRPr sz="4800" b="1">
                <a:solidFill>
                  <a:schemeClr val="tx2"/>
                </a:solidFill>
                <a:latin typeface="Times New Roman" panose="02020603050405020304" pitchFamily="18" charset="0"/>
                <a:cs typeface="Times New Roman (Hebrew)" charset="-79"/>
              </a:defRPr>
            </a:lvl4pPr>
            <a:lvl5pPr marL="2057400" indent="-228600">
              <a:defRPr sz="4800" b="1">
                <a:solidFill>
                  <a:schemeClr val="tx2"/>
                </a:solidFill>
                <a:latin typeface="Times New Roman" panose="02020603050405020304" pitchFamily="18" charset="0"/>
                <a:cs typeface="Times New Roman (Hebrew)" charset="-79"/>
              </a:defRPr>
            </a:lvl5pPr>
            <a:lvl6pPr marL="25146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6pPr>
            <a:lvl7pPr marL="29718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7pPr>
            <a:lvl8pPr marL="34290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8pPr>
            <a:lvl9pPr marL="38862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9pPr>
          </a:lstStyle>
          <a:p>
            <a:pPr algn="ctr" eaLnBrk="1" hangingPunct="1"/>
            <a:r>
              <a:rPr kumimoji="1" lang="he-IL" altLang="en-US" sz="2400" dirty="0">
                <a:solidFill>
                  <a:schemeClr val="tx1"/>
                </a:solidFill>
                <a:cs typeface="Times New Roman" panose="02020603050405020304" pitchFamily="18" charset="0"/>
              </a:rPr>
              <a:t>הקשחת המדיניות התורכית</a:t>
            </a:r>
          </a:p>
          <a:p>
            <a:pPr algn="ctr" rtl="1" eaLnBrk="1" hangingPunct="1"/>
            <a:r>
              <a:rPr kumimoji="1" lang="he-IL" altLang="en-US" sz="2000" dirty="0">
                <a:solidFill>
                  <a:schemeClr val="tx1"/>
                </a:solidFill>
                <a:cs typeface="Times New Roman" panose="02020603050405020304" pitchFamily="18" charset="0"/>
              </a:rPr>
              <a:t>מהפכת התורכים הצעירים</a:t>
            </a:r>
          </a:p>
          <a:p>
            <a:pPr algn="ctr" rtl="1" eaLnBrk="1" hangingPunct="1"/>
            <a:r>
              <a:rPr kumimoji="1" lang="he-IL" altLang="en-US" sz="2000" dirty="0">
                <a:solidFill>
                  <a:schemeClr val="tx1"/>
                </a:solidFill>
                <a:cs typeface="Times New Roman" panose="02020603050405020304" pitchFamily="18" charset="0"/>
              </a:rPr>
              <a:t>התחזקות הפלג הלאומני</a:t>
            </a:r>
          </a:p>
          <a:p>
            <a:pPr algn="ctr" rtl="1" eaLnBrk="1" hangingPunct="1"/>
            <a:r>
              <a:rPr kumimoji="1" lang="he-IL" altLang="en-US" sz="2000" dirty="0">
                <a:solidFill>
                  <a:schemeClr val="tx1"/>
                </a:solidFill>
                <a:cs typeface="Times New Roman" panose="02020603050405020304" pitchFamily="18" charset="0"/>
              </a:rPr>
              <a:t>התגברות ההתנגדות לציונות</a:t>
            </a:r>
          </a:p>
          <a:p>
            <a:pPr algn="ctr" eaLnBrk="1" hangingPunct="1"/>
            <a:endParaRPr kumimoji="1" lang="en-US" altLang="en-US" sz="2000" dirty="0">
              <a:solidFill>
                <a:schemeClr val="tx1"/>
              </a:solidFill>
              <a:cs typeface="Times New Roman" panose="02020603050405020304" pitchFamily="18" charset="0"/>
            </a:endParaRPr>
          </a:p>
        </p:txBody>
      </p:sp>
      <p:sp>
        <p:nvSpPr>
          <p:cNvPr id="48137" name="Oval 9"/>
          <p:cNvSpPr>
            <a:spLocks noChangeArrowheads="1"/>
          </p:cNvSpPr>
          <p:nvPr/>
        </p:nvSpPr>
        <p:spPr bwMode="auto">
          <a:xfrm>
            <a:off x="3886200" y="3414712"/>
            <a:ext cx="4948237" cy="3214688"/>
          </a:xfrm>
          <a:prstGeom prst="ellipse">
            <a:avLst/>
          </a:prstGeom>
          <a:noFill/>
          <a:ln w="9525">
            <a:solidFill>
              <a:schemeClr val="tx1"/>
            </a:solidFill>
            <a:miter lim="800000"/>
            <a:headEnd/>
            <a:tailEnd/>
          </a:ln>
          <a:effectLst/>
        </p:spPr>
        <p:txBody>
          <a:bodyPr wrap="none" anchor="ctr"/>
          <a:lstStyle>
            <a:lvl1pPr>
              <a:defRPr sz="4800" b="1">
                <a:solidFill>
                  <a:schemeClr val="tx2"/>
                </a:solidFill>
                <a:latin typeface="Times New Roman" panose="02020603050405020304" pitchFamily="18" charset="0"/>
                <a:cs typeface="Times New Roman (Hebrew)" charset="-79"/>
              </a:defRPr>
            </a:lvl1pPr>
            <a:lvl2pPr marL="742950" indent="-285750">
              <a:defRPr sz="4800" b="1">
                <a:solidFill>
                  <a:schemeClr val="tx2"/>
                </a:solidFill>
                <a:latin typeface="Times New Roman" panose="02020603050405020304" pitchFamily="18" charset="0"/>
                <a:cs typeface="Times New Roman (Hebrew)" charset="-79"/>
              </a:defRPr>
            </a:lvl2pPr>
            <a:lvl3pPr marL="1143000" indent="-228600">
              <a:defRPr sz="4800" b="1">
                <a:solidFill>
                  <a:schemeClr val="tx2"/>
                </a:solidFill>
                <a:latin typeface="Times New Roman" panose="02020603050405020304" pitchFamily="18" charset="0"/>
                <a:cs typeface="Times New Roman (Hebrew)" charset="-79"/>
              </a:defRPr>
            </a:lvl3pPr>
            <a:lvl4pPr marL="1600200" indent="-228600">
              <a:defRPr sz="4800" b="1">
                <a:solidFill>
                  <a:schemeClr val="tx2"/>
                </a:solidFill>
                <a:latin typeface="Times New Roman" panose="02020603050405020304" pitchFamily="18" charset="0"/>
                <a:cs typeface="Times New Roman (Hebrew)" charset="-79"/>
              </a:defRPr>
            </a:lvl4pPr>
            <a:lvl5pPr marL="2057400" indent="-228600">
              <a:defRPr sz="4800" b="1">
                <a:solidFill>
                  <a:schemeClr val="tx2"/>
                </a:solidFill>
                <a:latin typeface="Times New Roman" panose="02020603050405020304" pitchFamily="18" charset="0"/>
                <a:cs typeface="Times New Roman (Hebrew)" charset="-79"/>
              </a:defRPr>
            </a:lvl5pPr>
            <a:lvl6pPr marL="25146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6pPr>
            <a:lvl7pPr marL="29718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7pPr>
            <a:lvl8pPr marL="34290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8pPr>
            <a:lvl9pPr marL="38862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9pPr>
          </a:lstStyle>
          <a:p>
            <a:pPr algn="ctr" rtl="1" eaLnBrk="1" hangingPunct="1"/>
            <a:r>
              <a:rPr kumimoji="1" lang="he-IL" altLang="en-US" sz="2400" dirty="0">
                <a:solidFill>
                  <a:schemeClr val="tx1"/>
                </a:solidFill>
                <a:cs typeface="Times New Roman" panose="02020603050405020304" pitchFamily="18" charset="0"/>
              </a:rPr>
              <a:t>המפגש עם איכרי המושבות</a:t>
            </a:r>
          </a:p>
          <a:p>
            <a:pPr algn="ctr" rtl="1" eaLnBrk="1" hangingPunct="1"/>
            <a:r>
              <a:rPr kumimoji="1" lang="he-IL" altLang="en-US" sz="2000" dirty="0">
                <a:solidFill>
                  <a:schemeClr val="tx1"/>
                </a:solidFill>
                <a:cs typeface="Times New Roman" panose="02020603050405020304" pitchFamily="18" charset="0"/>
              </a:rPr>
              <a:t>עולים מול ותיקים</a:t>
            </a:r>
          </a:p>
          <a:p>
            <a:pPr algn="ctr" rtl="1" eaLnBrk="1" hangingPunct="1"/>
            <a:r>
              <a:rPr kumimoji="1" lang="he-IL" altLang="en-US" sz="2000" dirty="0">
                <a:solidFill>
                  <a:schemeClr val="tx1"/>
                </a:solidFill>
                <a:cs typeface="Times New Roman" panose="02020603050405020304" pitchFamily="18" charset="0"/>
              </a:rPr>
              <a:t>עבודה ערבית מול עבודה עברית</a:t>
            </a:r>
          </a:p>
          <a:p>
            <a:pPr algn="ctr" rtl="1" eaLnBrk="1" hangingPunct="1"/>
            <a:r>
              <a:rPr kumimoji="1" lang="he-IL" altLang="en-US" sz="2000" dirty="0">
                <a:solidFill>
                  <a:schemeClr val="tx1"/>
                </a:solidFill>
                <a:cs typeface="Times New Roman" panose="02020603050405020304" pitchFamily="18" charset="0"/>
              </a:rPr>
              <a:t> חילוניים מול דתיים</a:t>
            </a:r>
          </a:p>
          <a:p>
            <a:pPr algn="ctr" rtl="1" eaLnBrk="1" hangingPunct="1"/>
            <a:r>
              <a:rPr kumimoji="1" lang="he-IL" altLang="en-US" sz="2000" dirty="0">
                <a:solidFill>
                  <a:schemeClr val="tx1"/>
                </a:solidFill>
                <a:cs typeface="Times New Roman" panose="02020603050405020304" pitchFamily="18" charset="0"/>
              </a:rPr>
              <a:t>מעבידים מול עובדים</a:t>
            </a:r>
          </a:p>
          <a:p>
            <a:pPr algn="ctr" rtl="1" eaLnBrk="1" hangingPunct="1"/>
            <a:r>
              <a:rPr kumimoji="1" lang="he-IL" altLang="en-US" sz="2000" dirty="0">
                <a:solidFill>
                  <a:schemeClr val="tx1"/>
                </a:solidFill>
                <a:cs typeface="Times New Roman" panose="02020603050405020304" pitchFamily="18" charset="0"/>
              </a:rPr>
              <a:t>פער דורות</a:t>
            </a:r>
          </a:p>
          <a:p>
            <a:pPr algn="ctr" rtl="1" eaLnBrk="1" hangingPunct="1"/>
            <a:r>
              <a:rPr kumimoji="1" lang="he-IL" altLang="en-US" sz="2000" dirty="0">
                <a:solidFill>
                  <a:schemeClr val="tx1"/>
                </a:solidFill>
                <a:cs typeface="Times New Roman" panose="02020603050405020304" pitchFamily="18" charset="0"/>
              </a:rPr>
              <a:t>התנשאות העולים</a:t>
            </a:r>
            <a:endParaRPr kumimoji="1" lang="en-US" altLang="en-US" sz="2000"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32420490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304800"/>
            <a:ext cx="8991600" cy="6878806"/>
          </a:xfrm>
          <a:prstGeom prst="rect">
            <a:avLst/>
          </a:prstGeom>
          <a:noFill/>
        </p:spPr>
        <p:txBody>
          <a:bodyPr wrap="square" rtlCol="0">
            <a:spAutoFit/>
          </a:bodyPr>
          <a:lstStyle/>
          <a:p>
            <a:pPr algn="r" rtl="1">
              <a:lnSpc>
                <a:spcPct val="150000"/>
              </a:lnSpc>
            </a:pPr>
            <a:r>
              <a:rPr lang="he-IL" sz="2400" b="1" u="sng" dirty="0" smtClean="0">
                <a:solidFill>
                  <a:schemeClr val="accent1"/>
                </a:solidFill>
                <a:latin typeface="Gisha" panose="020B0502040204020203" pitchFamily="34" charset="-79"/>
              </a:rPr>
              <a:t>המשרד הארץ ישראלי:</a:t>
            </a:r>
          </a:p>
          <a:p>
            <a:pPr algn="r" rtl="1">
              <a:lnSpc>
                <a:spcPct val="150000"/>
              </a:lnSpc>
            </a:pPr>
            <a:r>
              <a:rPr lang="he-IL" dirty="0" smtClean="0">
                <a:latin typeface="Gisha" panose="020B0502040204020203" pitchFamily="34" charset="-79"/>
                <a:cs typeface="Gisha" panose="020B0502040204020203" pitchFamily="34" charset="-79"/>
              </a:rPr>
              <a:t>בשנת 1908 הוקם "המשרד </a:t>
            </a:r>
            <a:r>
              <a:rPr lang="he-IL" dirty="0">
                <a:latin typeface="Gisha" panose="020B0502040204020203" pitchFamily="34" charset="-79"/>
                <a:cs typeface="Gisha" panose="020B0502040204020203" pitchFamily="34" charset="-79"/>
              </a:rPr>
              <a:t>הארץ ישראלי" </a:t>
            </a:r>
            <a:r>
              <a:rPr lang="he-IL" dirty="0" smtClean="0">
                <a:latin typeface="Gisha" panose="020B0502040204020203" pitchFamily="34" charset="-79"/>
                <a:cs typeface="Gisha" panose="020B0502040204020203" pitchFamily="34" charset="-79"/>
              </a:rPr>
              <a:t>שמטרתו </a:t>
            </a:r>
            <a:r>
              <a:rPr lang="he-IL" dirty="0">
                <a:latin typeface="Gisha" panose="020B0502040204020203" pitchFamily="34" charset="-79"/>
                <a:cs typeface="Gisha" panose="020B0502040204020203" pitchFamily="34" charset="-79"/>
              </a:rPr>
              <a:t>להיות גוף המקשר בין ההסתדרות הציונית לבין ההתיישבות הציונית בארץ ישראל. </a:t>
            </a:r>
            <a:endParaRPr lang="en-US" dirty="0">
              <a:latin typeface="Gisha" panose="020B0502040204020203" pitchFamily="34" charset="-79"/>
              <a:cs typeface="Gisha" panose="020B0502040204020203" pitchFamily="34" charset="-79"/>
            </a:endParaRPr>
          </a:p>
          <a:p>
            <a:pPr algn="r" rtl="1">
              <a:lnSpc>
                <a:spcPct val="150000"/>
              </a:lnSpc>
            </a:pPr>
            <a:r>
              <a:rPr lang="he-IL" dirty="0">
                <a:latin typeface="Gisha" panose="020B0502040204020203" pitchFamily="34" charset="-79"/>
                <a:cs typeface="Gisha" panose="020B0502040204020203" pitchFamily="34" charset="-79"/>
              </a:rPr>
              <a:t>בראש הארגון עמד ארתור </a:t>
            </a:r>
            <a:r>
              <a:rPr lang="he-IL" dirty="0" err="1">
                <a:latin typeface="Gisha" panose="020B0502040204020203" pitchFamily="34" charset="-79"/>
                <a:cs typeface="Gisha" panose="020B0502040204020203" pitchFamily="34" charset="-79"/>
              </a:rPr>
              <a:t>רופין</a:t>
            </a:r>
            <a:r>
              <a:rPr lang="he-IL" dirty="0">
                <a:latin typeface="Gisha" panose="020B0502040204020203" pitchFamily="34" charset="-79"/>
                <a:cs typeface="Gisha" panose="020B0502040204020203" pitchFamily="34" charset="-79"/>
              </a:rPr>
              <a:t>, שהיה כלכלן וסוציולוג יליד גרמניה. </a:t>
            </a:r>
            <a:r>
              <a:rPr lang="he-IL" dirty="0" smtClean="0">
                <a:latin typeface="Gisha" panose="020B0502040204020203" pitchFamily="34" charset="-79"/>
                <a:cs typeface="Gisha" panose="020B0502040204020203" pitchFamily="34" charset="-79"/>
              </a:rPr>
              <a:t>בניגוד להרצל, </a:t>
            </a:r>
            <a:r>
              <a:rPr lang="he-IL" dirty="0" err="1" smtClean="0">
                <a:latin typeface="Gisha" panose="020B0502040204020203" pitchFamily="34" charset="-79"/>
                <a:cs typeface="Gisha" panose="020B0502040204020203" pitchFamily="34" charset="-79"/>
              </a:rPr>
              <a:t>רופין</a:t>
            </a:r>
            <a:r>
              <a:rPr lang="he-IL" dirty="0" smtClean="0">
                <a:latin typeface="Gisha" panose="020B0502040204020203" pitchFamily="34" charset="-79"/>
                <a:cs typeface="Gisha" panose="020B0502040204020203" pitchFamily="34" charset="-79"/>
              </a:rPr>
              <a:t> האמין שיש לפעול באופן </a:t>
            </a:r>
            <a:r>
              <a:rPr lang="he-IL" dirty="0" err="1" smtClean="0">
                <a:latin typeface="Gisha" panose="020B0502040204020203" pitchFamily="34" charset="-79"/>
                <a:cs typeface="Gisha" panose="020B0502040204020203" pitchFamily="34" charset="-79"/>
              </a:rPr>
              <a:t>מיידי</a:t>
            </a:r>
            <a:r>
              <a:rPr lang="he-IL" dirty="0" smtClean="0">
                <a:latin typeface="Gisha" panose="020B0502040204020203" pitchFamily="34" charset="-79"/>
                <a:cs typeface="Gisha" panose="020B0502040204020203" pitchFamily="34" charset="-79"/>
              </a:rPr>
              <a:t> לחיזוק ההתיישבות בארץ ישראל ולא לחכות לצ'רטר, מאחר שהיהודים עומדים בפני סכנה מוחשית. </a:t>
            </a:r>
            <a:endParaRPr lang="he-IL" dirty="0">
              <a:latin typeface="Gisha" panose="020B0502040204020203" pitchFamily="34" charset="-79"/>
              <a:cs typeface="Gisha" panose="020B0502040204020203" pitchFamily="34" charset="-79"/>
            </a:endParaRPr>
          </a:p>
          <a:p>
            <a:pPr algn="r" rtl="1">
              <a:lnSpc>
                <a:spcPct val="150000"/>
              </a:lnSpc>
            </a:pPr>
            <a:r>
              <a:rPr lang="he-IL" b="1" u="sng" dirty="0" smtClean="0">
                <a:latin typeface="Gisha" panose="020B0502040204020203" pitchFamily="34" charset="-79"/>
                <a:cs typeface="Gisha" panose="020B0502040204020203" pitchFamily="34" charset="-79"/>
              </a:rPr>
              <a:t>פעולותיו של המשרד הארץ ישראלי:</a:t>
            </a:r>
            <a:endParaRPr lang="en-US" b="1" u="sng" dirty="0">
              <a:latin typeface="Gisha" panose="020B0502040204020203" pitchFamily="34" charset="-79"/>
              <a:cs typeface="Gisha" panose="020B0502040204020203" pitchFamily="34" charset="-79"/>
            </a:endParaRPr>
          </a:p>
          <a:p>
            <a:pPr lvl="0" algn="r" rtl="1">
              <a:lnSpc>
                <a:spcPct val="150000"/>
              </a:lnSpc>
            </a:pPr>
            <a:r>
              <a:rPr lang="he-IL" b="1" dirty="0" smtClean="0">
                <a:latin typeface="Gisha" panose="020B0502040204020203" pitchFamily="34" charset="-79"/>
                <a:cs typeface="Gisha" panose="020B0502040204020203" pitchFamily="34" charset="-79"/>
              </a:rPr>
              <a:t>החוות </a:t>
            </a:r>
            <a:r>
              <a:rPr lang="he-IL" b="1" dirty="0">
                <a:latin typeface="Gisha" panose="020B0502040204020203" pitchFamily="34" charset="-79"/>
                <a:cs typeface="Gisha" panose="020B0502040204020203" pitchFamily="34" charset="-79"/>
              </a:rPr>
              <a:t>הלאומיות – </a:t>
            </a:r>
            <a:r>
              <a:rPr lang="he-IL" dirty="0" smtClean="0">
                <a:latin typeface="Gisha" panose="020B0502040204020203" pitchFamily="34" charset="-79"/>
                <a:cs typeface="Gisha" panose="020B0502040204020203" pitchFamily="34" charset="-79"/>
              </a:rPr>
              <a:t>מאחר ופועלי העלייה השנייה הגיעו ללא ידע קודם בחקלאות, </a:t>
            </a:r>
            <a:r>
              <a:rPr lang="he-IL" dirty="0" err="1" smtClean="0">
                <a:latin typeface="Gisha" panose="020B0502040204020203" pitchFamily="34" charset="-79"/>
                <a:cs typeface="Gisha" panose="020B0502040204020203" pitchFamily="34" charset="-79"/>
              </a:rPr>
              <a:t>רופין</a:t>
            </a:r>
            <a:r>
              <a:rPr lang="he-IL" dirty="0" smtClean="0">
                <a:latin typeface="Gisha" panose="020B0502040204020203" pitchFamily="34" charset="-79"/>
                <a:cs typeface="Gisha" panose="020B0502040204020203" pitchFamily="34" charset="-79"/>
              </a:rPr>
              <a:t> </a:t>
            </a:r>
            <a:r>
              <a:rPr lang="he-IL" dirty="0">
                <a:latin typeface="Gisha" panose="020B0502040204020203" pitchFamily="34" charset="-79"/>
                <a:cs typeface="Gisha" panose="020B0502040204020203" pitchFamily="34" charset="-79"/>
              </a:rPr>
              <a:t>חשב שיש להכשיר את צעירי העלייה השנייה לעבודת החקלאות, ולכן הקים חוות עבודה בהן ירכשו הצעירים ידע וכישורים חקלאיים ממדריכים חקלאיים. החלוצים בחוות חיו בקומונות (קבוצה החיה ביחד ובבסיסה עקרונות השוויון והשיתוף) בהן הוקם משק חקלאי שבו התנסו העולים בעבודה חקלאית.</a:t>
            </a:r>
            <a:endParaRPr lang="en-US" dirty="0">
              <a:latin typeface="Gisha" panose="020B0502040204020203" pitchFamily="34" charset="-79"/>
              <a:cs typeface="Gisha" panose="020B0502040204020203" pitchFamily="34" charset="-79"/>
            </a:endParaRPr>
          </a:p>
          <a:p>
            <a:pPr algn="r" rtl="1">
              <a:lnSpc>
                <a:spcPct val="150000"/>
              </a:lnSpc>
            </a:pPr>
            <a:r>
              <a:rPr lang="he-IL" dirty="0">
                <a:latin typeface="Gisha" panose="020B0502040204020203" pitchFamily="34" charset="-79"/>
                <a:cs typeface="Gisha" panose="020B0502040204020203" pitchFamily="34" charset="-79"/>
              </a:rPr>
              <a:t>בין החוות הללו היו בן שמן, חולדה וכנרת. החווה כינרת הייתה הבולטת שבחוות, והקומונות שסיימו את תקופת ההכשרה יצאו מכנרת ופנו להתיישבות. </a:t>
            </a:r>
            <a:endParaRPr lang="he-IL" u="sng" dirty="0" smtClean="0">
              <a:latin typeface="Gisha" panose="020B0502040204020203" pitchFamily="34" charset="-79"/>
              <a:cs typeface="Gisha" panose="020B0502040204020203" pitchFamily="34" charset="-79"/>
            </a:endParaRPr>
          </a:p>
          <a:p>
            <a:pPr algn="r" rtl="1">
              <a:lnSpc>
                <a:spcPct val="150000"/>
              </a:lnSpc>
            </a:pPr>
            <a:r>
              <a:rPr lang="he-IL" dirty="0" smtClean="0">
                <a:latin typeface="Gisha" panose="020B0502040204020203" pitchFamily="34" charset="-79"/>
                <a:cs typeface="Gisha" panose="020B0502040204020203" pitchFamily="34" charset="-79"/>
              </a:rPr>
              <a:t>בנוסף, המשרד </a:t>
            </a:r>
            <a:r>
              <a:rPr lang="he-IL" dirty="0">
                <a:latin typeface="Gisha" panose="020B0502040204020203" pitchFamily="34" charset="-79"/>
                <a:cs typeface="Gisha" panose="020B0502040204020203" pitchFamily="34" charset="-79"/>
              </a:rPr>
              <a:t>הארץ ישראלי פעל ליישוב האדמות שנרכשו </a:t>
            </a:r>
            <a:r>
              <a:rPr lang="he-IL" dirty="0" smtClean="0">
                <a:latin typeface="Gisha" panose="020B0502040204020203" pitchFamily="34" charset="-79"/>
                <a:cs typeface="Gisha" panose="020B0502040204020203" pitchFamily="34" charset="-79"/>
              </a:rPr>
              <a:t>על ידי קרן קיימת לישראל לפני </a:t>
            </a:r>
            <a:r>
              <a:rPr lang="he-IL" dirty="0">
                <a:latin typeface="Gisha" panose="020B0502040204020203" pitchFamily="34" charset="-79"/>
                <a:cs typeface="Gisha" panose="020B0502040204020203" pitchFamily="34" charset="-79"/>
              </a:rPr>
              <a:t>1908.</a:t>
            </a:r>
            <a:endParaRPr lang="en-US" dirty="0">
              <a:latin typeface="Gisha" panose="020B0502040204020203" pitchFamily="34" charset="-79"/>
              <a:cs typeface="Gisha" panose="020B0502040204020203" pitchFamily="34" charset="-79"/>
            </a:endParaRPr>
          </a:p>
          <a:p>
            <a:pPr algn="r" rtl="1">
              <a:lnSpc>
                <a:spcPct val="150000"/>
              </a:lnSpc>
            </a:pPr>
            <a:endParaRPr lang="he-IL" dirty="0" smtClean="0">
              <a:latin typeface="Gisha" panose="020B0502040204020203" pitchFamily="34" charset="-79"/>
              <a:cs typeface="Gisha" panose="020B0502040204020203" pitchFamily="34" charset="-79"/>
            </a:endParaRPr>
          </a:p>
          <a:p>
            <a:pPr algn="r" rtl="1">
              <a:lnSpc>
                <a:spcPct val="150000"/>
              </a:lnSpc>
            </a:pPr>
            <a:endParaRPr lang="en-US" dirty="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1325957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533400"/>
            <a:ext cx="8534400" cy="4847481"/>
          </a:xfrm>
          <a:prstGeom prst="rect">
            <a:avLst/>
          </a:prstGeom>
          <a:noFill/>
        </p:spPr>
        <p:txBody>
          <a:bodyPr wrap="square" rtlCol="0">
            <a:spAutoFit/>
          </a:bodyPr>
          <a:lstStyle/>
          <a:p>
            <a:pPr algn="r">
              <a:lnSpc>
                <a:spcPct val="150000"/>
              </a:lnSpc>
            </a:pPr>
            <a:r>
              <a:rPr lang="he-IL" sz="2400" b="1" dirty="0" smtClean="0">
                <a:latin typeface="Gisha" panose="020B0502040204020203" pitchFamily="34" charset="-79"/>
              </a:rPr>
              <a:t>עליה= הגירה לארץ ישראל</a:t>
            </a:r>
          </a:p>
          <a:p>
            <a:pPr algn="r">
              <a:lnSpc>
                <a:spcPct val="150000"/>
              </a:lnSpc>
            </a:pPr>
            <a:r>
              <a:rPr lang="he-IL" sz="2000" b="1" dirty="0" smtClean="0">
                <a:latin typeface="Gisha" panose="020B0502040204020203" pitchFamily="34" charset="-79"/>
              </a:rPr>
              <a:t>הישוב הישן- היישוב היהודי בארץ</a:t>
            </a:r>
          </a:p>
          <a:p>
            <a:pPr algn="r">
              <a:lnSpc>
                <a:spcPct val="150000"/>
              </a:lnSpc>
            </a:pPr>
            <a:r>
              <a:rPr lang="he-IL" dirty="0" smtClean="0">
                <a:latin typeface="Gisha" panose="020B0502040204020203" pitchFamily="34" charset="-79"/>
              </a:rPr>
              <a:t>היהודים החיים בארץ חיים תחת השלטון העות'מאני ומתגוררים בעיקר ב-4 ערי הקודש: ירושלים, צפת, טבריה וחברון.</a:t>
            </a:r>
          </a:p>
          <a:p>
            <a:pPr algn="r">
              <a:lnSpc>
                <a:spcPct val="150000"/>
              </a:lnSpc>
            </a:pPr>
            <a:r>
              <a:rPr lang="he-IL" dirty="0" smtClean="0">
                <a:latin typeface="Gisha" panose="020B0502040204020203" pitchFamily="34" charset="-79"/>
              </a:rPr>
              <a:t>הישוב דתי באופיו והונהג ע"י רבנים ופרנסים.</a:t>
            </a:r>
          </a:p>
          <a:p>
            <a:pPr algn="r">
              <a:lnSpc>
                <a:spcPct val="150000"/>
              </a:lnSpc>
            </a:pPr>
            <a:r>
              <a:rPr lang="he-IL" dirty="0" smtClean="0">
                <a:latin typeface="Gisha" panose="020B0502040204020203" pitchFamily="34" charset="-79"/>
              </a:rPr>
              <a:t>רוב היהודים הם ספרדים נתיני האימפריה העות'מאנית, ומתפרנסים ממסחר ומלאכה.</a:t>
            </a:r>
          </a:p>
          <a:p>
            <a:pPr algn="r">
              <a:lnSpc>
                <a:spcPct val="150000"/>
              </a:lnSpc>
            </a:pPr>
            <a:r>
              <a:rPr lang="he-IL" dirty="0" smtClean="0">
                <a:latin typeface="Gisha" panose="020B0502040204020203" pitchFamily="34" charset="-79"/>
              </a:rPr>
              <a:t>האשכנזים היו נתיני מעצמות אירופאיות בעלי מעמד משפטי שונה מהספרדים. הם התפרנסו בעיקר מכספי "החלוקה"- כספים שנאספו מקהילות יהודיות בעולם כדי לתמוך </a:t>
            </a:r>
          </a:p>
          <a:p>
            <a:pPr algn="r">
              <a:lnSpc>
                <a:spcPct val="150000"/>
              </a:lnSpc>
            </a:pPr>
            <a:r>
              <a:rPr lang="he-IL" dirty="0" smtClean="0">
                <a:latin typeface="Gisha" panose="020B0502040204020203" pitchFamily="34" charset="-79"/>
              </a:rPr>
              <a:t>כלכלית בלומדי התורה בארץ ישראל. חלקם עלו לארץ כדי למות ולהיקבר בה.</a:t>
            </a:r>
          </a:p>
          <a:p>
            <a:pPr algn="r">
              <a:lnSpc>
                <a:spcPct val="150000"/>
              </a:lnSpc>
            </a:pPr>
            <a:endParaRPr lang="he-IL" dirty="0">
              <a:latin typeface="Gisha" panose="020B0502040204020203" pitchFamily="34" charset="-79"/>
            </a:endParaRPr>
          </a:p>
          <a:p>
            <a:pPr algn="r">
              <a:lnSpc>
                <a:spcPct val="150000"/>
              </a:lnSpc>
            </a:pPr>
            <a:endParaRPr lang="en-US" dirty="0">
              <a:latin typeface="Gisha" panose="020B0502040204020203" pitchFamily="34" charset="-79"/>
            </a:endParaRPr>
          </a:p>
        </p:txBody>
      </p:sp>
    </p:spTree>
    <p:extLst>
      <p:ext uri="{BB962C8B-B14F-4D97-AF65-F5344CB8AC3E}">
        <p14:creationId xmlns:p14="http://schemas.microsoft.com/office/powerpoint/2010/main" val="38014165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622280"/>
            <a:ext cx="8001000" cy="6786473"/>
          </a:xfrm>
          <a:prstGeom prst="rect">
            <a:avLst/>
          </a:prstGeom>
          <a:noFill/>
        </p:spPr>
        <p:txBody>
          <a:bodyPr wrap="square" rtlCol="0">
            <a:spAutoFit/>
          </a:bodyPr>
          <a:lstStyle/>
          <a:p>
            <a:pPr algn="r" rtl="1">
              <a:lnSpc>
                <a:spcPct val="150000"/>
              </a:lnSpc>
            </a:pPr>
            <a:r>
              <a:rPr lang="he-IL" sz="2000" b="1" u="sng" dirty="0" smtClean="0">
                <a:solidFill>
                  <a:schemeClr val="accent1"/>
                </a:solidFill>
                <a:latin typeface="Gisha" panose="020B0502040204020203" pitchFamily="34" charset="-79"/>
                <a:cs typeface="Gisha" panose="020B0502040204020203" pitchFamily="34" charset="-79"/>
              </a:rPr>
              <a:t>צורות ההתיישבות של פועלי העלייה </a:t>
            </a:r>
            <a:r>
              <a:rPr lang="he-IL" sz="2000" b="1" u="sng" dirty="0" err="1" smtClean="0">
                <a:solidFill>
                  <a:schemeClr val="accent1"/>
                </a:solidFill>
                <a:latin typeface="Gisha" panose="020B0502040204020203" pitchFamily="34" charset="-79"/>
                <a:cs typeface="Gisha" panose="020B0502040204020203" pitchFamily="34" charset="-79"/>
              </a:rPr>
              <a:t>השניה</a:t>
            </a:r>
            <a:r>
              <a:rPr lang="he-IL" sz="2000" b="1" u="sng" dirty="0" smtClean="0">
                <a:solidFill>
                  <a:schemeClr val="accent1"/>
                </a:solidFill>
                <a:latin typeface="Gisha" panose="020B0502040204020203" pitchFamily="34" charset="-79"/>
                <a:cs typeface="Gisha" panose="020B0502040204020203" pitchFamily="34" charset="-79"/>
              </a:rPr>
              <a:t>: </a:t>
            </a:r>
          </a:p>
          <a:p>
            <a:pPr algn="r" rtl="1">
              <a:lnSpc>
                <a:spcPct val="150000"/>
              </a:lnSpc>
            </a:pPr>
            <a:r>
              <a:rPr lang="he-IL" b="1" dirty="0" smtClean="0">
                <a:latin typeface="Gisha" panose="020B0502040204020203" pitchFamily="34" charset="-79"/>
                <a:cs typeface="Gisha" panose="020B0502040204020203" pitchFamily="34" charset="-79"/>
              </a:rPr>
              <a:t>א. הקבוצה (הקיבוץ)</a:t>
            </a:r>
          </a:p>
          <a:p>
            <a:pPr algn="r" rtl="1">
              <a:lnSpc>
                <a:spcPct val="150000"/>
              </a:lnSpc>
            </a:pPr>
            <a:r>
              <a:rPr lang="he-IL" dirty="0">
                <a:latin typeface="Gisha" panose="020B0502040204020203" pitchFamily="34" charset="-79"/>
                <a:cs typeface="Gisha" panose="020B0502040204020203" pitchFamily="34" charset="-79"/>
              </a:rPr>
              <a:t>אחת הקומונות שיצאו </a:t>
            </a:r>
            <a:r>
              <a:rPr lang="he-IL" dirty="0" smtClean="0">
                <a:latin typeface="Gisha" panose="020B0502040204020203" pitchFamily="34" charset="-79"/>
                <a:cs typeface="Gisha" panose="020B0502040204020203" pitchFamily="34" charset="-79"/>
              </a:rPr>
              <a:t>מהחווה החקלאית בכנרת </a:t>
            </a:r>
            <a:r>
              <a:rPr lang="he-IL" dirty="0">
                <a:latin typeface="Gisha" panose="020B0502040204020203" pitchFamily="34" charset="-79"/>
                <a:cs typeface="Gisha" panose="020B0502040204020203" pitchFamily="34" charset="-79"/>
              </a:rPr>
              <a:t>קיבלו </a:t>
            </a:r>
            <a:r>
              <a:rPr lang="he-IL" dirty="0" smtClean="0">
                <a:latin typeface="Gisha" panose="020B0502040204020203" pitchFamily="34" charset="-79"/>
                <a:cs typeface="Gisha" panose="020B0502040204020203" pitchFamily="34" charset="-79"/>
              </a:rPr>
              <a:t>בשנת 1909 את </a:t>
            </a:r>
            <a:r>
              <a:rPr lang="he-IL" dirty="0">
                <a:latin typeface="Gisha" panose="020B0502040204020203" pitchFamily="34" charset="-79"/>
                <a:cs typeface="Gisha" panose="020B0502040204020203" pitchFamily="34" charset="-79"/>
              </a:rPr>
              <a:t>חלקת האדמה שליד הכפר הערבי אום ג'וני, ובה הם הקימו את </a:t>
            </a:r>
            <a:r>
              <a:rPr lang="he-IL" dirty="0" smtClean="0">
                <a:latin typeface="Gisha" panose="020B0502040204020203" pitchFamily="34" charset="-79"/>
                <a:cs typeface="Gisha" panose="020B0502040204020203" pitchFamily="34" charset="-79"/>
              </a:rPr>
              <a:t>דגניה.</a:t>
            </a:r>
          </a:p>
          <a:p>
            <a:pPr algn="r" rtl="1">
              <a:lnSpc>
                <a:spcPct val="150000"/>
              </a:lnSpc>
            </a:pPr>
            <a:endParaRPr lang="he-IL" b="1" dirty="0" smtClean="0">
              <a:latin typeface="Gisha" panose="020B0502040204020203" pitchFamily="34" charset="-79"/>
              <a:cs typeface="Gisha" panose="020B0502040204020203" pitchFamily="34" charset="-79"/>
            </a:endParaRPr>
          </a:p>
          <a:p>
            <a:pPr algn="r" rtl="1">
              <a:lnSpc>
                <a:spcPct val="150000"/>
              </a:lnSpc>
            </a:pPr>
            <a:r>
              <a:rPr lang="he-IL" dirty="0">
                <a:latin typeface="Gisha" panose="020B0502040204020203" pitchFamily="34" charset="-79"/>
                <a:cs typeface="Gisha" panose="020B0502040204020203" pitchFamily="34" charset="-79"/>
              </a:rPr>
              <a:t>"הקבוצה הקטנה" של דגניה הייתה למעשה הקיבוץ הראשון בארץ. החיים בקבוצת דגניה הושתתו על עקרונות השוויון, האחריות ההדדית והשיתוף. השוויון בין החברים נגע לכל תחומי החיים הן מבחינה חברתית והן מבחינה כלכלית. גם חיי השיתוף היו מלאים. החלטות שנגעו להתנהלות הקבוצה, ואפילו בתוך המשפחה, התקבלו באסיפת חברים. לא הייתה חלוקת רווחים בקבוצה, אלא קוימה קופה משותפת. </a:t>
            </a:r>
            <a:endParaRPr lang="he-IL" dirty="0" smtClean="0">
              <a:latin typeface="Gisha" panose="020B0502040204020203" pitchFamily="34" charset="-79"/>
              <a:cs typeface="Gisha" panose="020B0502040204020203" pitchFamily="34" charset="-79"/>
            </a:endParaRPr>
          </a:p>
          <a:p>
            <a:pPr algn="r" rtl="1">
              <a:lnSpc>
                <a:spcPct val="150000"/>
              </a:lnSpc>
            </a:pPr>
            <a:r>
              <a:rPr lang="he-IL" dirty="0" smtClean="0">
                <a:latin typeface="Gisha" panose="020B0502040204020203" pitchFamily="34" charset="-79"/>
                <a:cs typeface="Gisha" panose="020B0502040204020203" pitchFamily="34" charset="-79"/>
              </a:rPr>
              <a:t>חברי הקבוצה עבדו את אדמתם בעצמם ולא העסיקו פועלים שכירים.</a:t>
            </a:r>
            <a:endParaRPr lang="he-IL" dirty="0">
              <a:latin typeface="Gisha" panose="020B0502040204020203" pitchFamily="34" charset="-79"/>
              <a:cs typeface="Gisha" panose="020B0502040204020203" pitchFamily="34" charset="-79"/>
            </a:endParaRPr>
          </a:p>
          <a:p>
            <a:pPr algn="r" rtl="1">
              <a:lnSpc>
                <a:spcPct val="150000"/>
              </a:lnSpc>
            </a:pPr>
            <a:r>
              <a:rPr lang="he-IL" dirty="0" smtClean="0">
                <a:latin typeface="Gisha" panose="020B0502040204020203" pitchFamily="34" charset="-79"/>
                <a:cs typeface="Gisha" panose="020B0502040204020203" pitchFamily="34" charset="-79"/>
              </a:rPr>
              <a:t>הצלחת </a:t>
            </a:r>
            <a:r>
              <a:rPr lang="he-IL" dirty="0">
                <a:latin typeface="Gisha" panose="020B0502040204020203" pitchFamily="34" charset="-79"/>
                <a:cs typeface="Gisha" panose="020B0502040204020203" pitchFamily="34" charset="-79"/>
              </a:rPr>
              <a:t>הניסיון ההתיישבותי בדגניה גרמה לאנשי העלייה השנייה לאמץ את שיטת ההתיישבות המשותפת (הקיבוץ).</a:t>
            </a:r>
            <a:endParaRPr lang="en-US" dirty="0">
              <a:latin typeface="Gisha" panose="020B0502040204020203" pitchFamily="34" charset="-79"/>
              <a:cs typeface="Gisha" panose="020B0502040204020203" pitchFamily="34" charset="-79"/>
            </a:endParaRPr>
          </a:p>
          <a:p>
            <a:pPr algn="r" rtl="1">
              <a:lnSpc>
                <a:spcPct val="150000"/>
              </a:lnSpc>
            </a:pPr>
            <a:endParaRPr lang="he-IL" dirty="0" smtClean="0">
              <a:latin typeface="Gisha" panose="020B0502040204020203" pitchFamily="34" charset="-79"/>
              <a:cs typeface="Gisha" panose="020B0502040204020203" pitchFamily="34" charset="-79"/>
            </a:endParaRPr>
          </a:p>
          <a:p>
            <a:pPr algn="r" rtl="1">
              <a:lnSpc>
                <a:spcPct val="150000"/>
              </a:lnSpc>
            </a:pPr>
            <a:endParaRPr lang="en-US" dirty="0">
              <a:latin typeface="Gisha" panose="020B0502040204020203" pitchFamily="34" charset="-79"/>
              <a:cs typeface="Gisha" panose="020B0502040204020203" pitchFamily="34" charset="-79"/>
            </a:endParaRPr>
          </a:p>
          <a:p>
            <a:pPr algn="r" rtl="1">
              <a:lnSpc>
                <a:spcPct val="150000"/>
              </a:lnSpc>
            </a:pPr>
            <a:endParaRPr lang="en-US" dirty="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38186630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533400"/>
            <a:ext cx="8458200" cy="2585323"/>
          </a:xfrm>
          <a:prstGeom prst="rect">
            <a:avLst/>
          </a:prstGeom>
          <a:noFill/>
        </p:spPr>
        <p:txBody>
          <a:bodyPr wrap="square" rtlCol="0">
            <a:spAutoFit/>
          </a:bodyPr>
          <a:lstStyle/>
          <a:p>
            <a:pPr algn="r" rtl="1">
              <a:lnSpc>
                <a:spcPct val="150000"/>
              </a:lnSpc>
            </a:pPr>
            <a:r>
              <a:rPr lang="he-IL" b="1" dirty="0" smtClean="0">
                <a:latin typeface="Gisha" panose="020B0502040204020203" pitchFamily="34" charset="-79"/>
                <a:cs typeface="Gisha" panose="020B0502040204020203" pitchFamily="34" charset="-79"/>
              </a:rPr>
              <a:t>ב. מושב פועלים- </a:t>
            </a:r>
            <a:r>
              <a:rPr lang="he-IL" dirty="0" smtClean="0">
                <a:latin typeface="Gisha" panose="020B0502040204020203" pitchFamily="34" charset="-79"/>
                <a:cs typeface="Gisha" panose="020B0502040204020203" pitchFamily="34" charset="-79"/>
              </a:rPr>
              <a:t>בדרך </a:t>
            </a:r>
            <a:r>
              <a:rPr lang="he-IL" dirty="0">
                <a:latin typeface="Gisha" panose="020B0502040204020203" pitchFamily="34" charset="-79"/>
                <a:cs typeface="Gisha" panose="020B0502040204020203" pitchFamily="34" charset="-79"/>
              </a:rPr>
              <a:t>זו חשב המשרד הארץ ישראלי בראשות </a:t>
            </a:r>
            <a:r>
              <a:rPr lang="he-IL" dirty="0" err="1">
                <a:latin typeface="Gisha" panose="020B0502040204020203" pitchFamily="34" charset="-79"/>
                <a:cs typeface="Gisha" panose="020B0502040204020203" pitchFamily="34" charset="-79"/>
              </a:rPr>
              <a:t>רופין</a:t>
            </a:r>
            <a:r>
              <a:rPr lang="he-IL" dirty="0">
                <a:latin typeface="Gisha" panose="020B0502040204020203" pitchFamily="34" charset="-79"/>
                <a:cs typeface="Gisha" panose="020B0502040204020203" pitchFamily="34" charset="-79"/>
              </a:rPr>
              <a:t> לשלב בין השאיפות והאידיאלים של בני העלייה השנייה, פתרון מצוקת העבודה ויישוב הארץ בכפוף לאינטרסים הלאומיים. מדובר בהקמת מושבים בהם יגורו פועלים שיצאו לעבודה במושבות של איכרי העלייה הראשונה, בשונה מההתנהלות שהייתה עד כה, בה הפועלים שעבדו במושבות הזדקקו לפתרונות לינה בתוך המושבות. משום כך, מושב הפועלים הוקם בסמיכות למושבות. </a:t>
            </a:r>
            <a:endParaRPr lang="he-IL" dirty="0" smtClean="0">
              <a:latin typeface="Gisha" panose="020B0502040204020203" pitchFamily="34" charset="-79"/>
              <a:cs typeface="Gisha" panose="020B0502040204020203" pitchFamily="34" charset="-79"/>
            </a:endParaRPr>
          </a:p>
          <a:p>
            <a:pPr algn="r" rtl="1">
              <a:lnSpc>
                <a:spcPct val="150000"/>
              </a:lnSpc>
            </a:pPr>
            <a:endParaRPr lang="he-IL" dirty="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42212603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04800"/>
            <a:ext cx="7543800" cy="1031566"/>
          </a:xfrm>
          <a:solidFill>
            <a:srgbClr val="00B050"/>
          </a:solidFill>
        </p:spPr>
        <p:txBody>
          <a:bodyPr>
            <a:normAutofit fontScale="90000"/>
          </a:bodyPr>
          <a:lstStyle/>
          <a:p>
            <a:pPr algn="ctr">
              <a:lnSpc>
                <a:spcPct val="150000"/>
              </a:lnSpc>
            </a:pPr>
            <a:r>
              <a:rPr lang="he-IL" sz="4900" b="1" dirty="0">
                <a:latin typeface="Gisha" panose="020B0502040204020203" pitchFamily="34" charset="-79"/>
                <a:cs typeface="Gisha" panose="020B0502040204020203" pitchFamily="34" charset="-79"/>
              </a:rPr>
              <a:t>דוגמה למושב פועלים- </a:t>
            </a:r>
            <a:r>
              <a:rPr lang="he-IL" sz="4900" b="1" dirty="0" smtClean="0">
                <a:latin typeface="Gisha" panose="020B0502040204020203" pitchFamily="34" charset="-79"/>
                <a:cs typeface="Gisha" panose="020B0502040204020203" pitchFamily="34" charset="-79"/>
              </a:rPr>
              <a:t>נהלל</a:t>
            </a:r>
            <a:r>
              <a:rPr lang="he-IL" b="1" dirty="0">
                <a:latin typeface="Gisha" panose="020B0502040204020203" pitchFamily="34" charset="-79"/>
                <a:cs typeface="Gisha" panose="020B0502040204020203" pitchFamily="34" charset="-79"/>
              </a:rPr>
              <a:t/>
            </a:r>
            <a:br>
              <a:rPr lang="he-IL" b="1" dirty="0">
                <a:latin typeface="Gisha" panose="020B0502040204020203" pitchFamily="34" charset="-79"/>
                <a:cs typeface="Gisha" panose="020B0502040204020203" pitchFamily="34" charset="-79"/>
              </a:rPr>
            </a:br>
            <a:endParaRPr lang="en-US" dirty="0"/>
          </a:p>
        </p:txBody>
      </p:sp>
      <p:sp>
        <p:nvSpPr>
          <p:cNvPr id="3" name="מציין מיקום תוכן 2"/>
          <p:cNvSpPr>
            <a:spLocks noGrp="1"/>
          </p:cNvSpPr>
          <p:nvPr>
            <p:ph idx="1"/>
          </p:nvPr>
        </p:nvSpPr>
        <p:spPr/>
        <p:txBody>
          <a:bodyPr/>
          <a:lstStyle/>
          <a:p>
            <a:endParaRPr lang="en-US"/>
          </a:p>
        </p:txBody>
      </p:sp>
      <p:pic>
        <p:nvPicPr>
          <p:cNvPr id="4" name="Picture 2" descr="http://www.ofek-air.com/media/81677/nahalal1979_ad%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1627496"/>
            <a:ext cx="50292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2548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46364"/>
            <a:ext cx="8534400" cy="7709803"/>
          </a:xfrm>
          <a:prstGeom prst="rect">
            <a:avLst/>
          </a:prstGeom>
          <a:noFill/>
        </p:spPr>
        <p:txBody>
          <a:bodyPr wrap="square" rtlCol="0">
            <a:spAutoFit/>
          </a:bodyPr>
          <a:lstStyle/>
          <a:p>
            <a:pPr algn="r" rtl="1">
              <a:lnSpc>
                <a:spcPct val="150000"/>
              </a:lnSpc>
            </a:pPr>
            <a:r>
              <a:rPr lang="he-IL" b="1" dirty="0" smtClean="0">
                <a:latin typeface="Gisha" panose="020B0502040204020203" pitchFamily="34" charset="-79"/>
                <a:cs typeface="Gisha" panose="020B0502040204020203" pitchFamily="34" charset="-79"/>
              </a:rPr>
              <a:t>ג</a:t>
            </a:r>
            <a:r>
              <a:rPr lang="he-IL" sz="2400" b="1" u="sng" dirty="0" smtClean="0">
                <a:latin typeface="Gisha" panose="020B0502040204020203" pitchFamily="34" charset="-79"/>
                <a:cs typeface="Gisha" panose="020B0502040204020203" pitchFamily="34" charset="-79"/>
              </a:rPr>
              <a:t>. התיישבות עירונית- תל אביב:</a:t>
            </a:r>
          </a:p>
          <a:p>
            <a:pPr algn="r" rtl="1">
              <a:lnSpc>
                <a:spcPct val="150000"/>
              </a:lnSpc>
            </a:pPr>
            <a:r>
              <a:rPr lang="he-IL" b="1" dirty="0" smtClean="0">
                <a:latin typeface="Gisha" panose="020B0502040204020203" pitchFamily="34" charset="-79"/>
              </a:rPr>
              <a:t>צורת </a:t>
            </a:r>
            <a:r>
              <a:rPr lang="he-IL" b="1" dirty="0">
                <a:latin typeface="Gisha" panose="020B0502040204020203" pitchFamily="34" charset="-79"/>
              </a:rPr>
              <a:t>ההתיישבות החקלאית הייתה המאפיין הבולט של העלייה השנייה. אך היו גם הרבה עולים שבחרו להתיישב בערים בארץ ישראל. רבים מבין העולים, שהיו ללא ניסיון חקלאי ובאו מרקע עירוני, התיישבו ביפו בשכונות צפופות. תנאי המגורים ביפו לא התאימו להתפתחות התיישבות יהודית עירונית. היהודים חיו בין הערבים בשכונות צפופות ובתנאי תברואה קשים, עם מחירי דירות גבוהים.</a:t>
            </a:r>
            <a:endParaRPr lang="en-US" b="1" dirty="0">
              <a:latin typeface="Gisha" panose="020B0502040204020203" pitchFamily="34" charset="-79"/>
            </a:endParaRPr>
          </a:p>
          <a:p>
            <a:pPr algn="r" rtl="1">
              <a:lnSpc>
                <a:spcPct val="150000"/>
              </a:lnSpc>
            </a:pPr>
            <a:r>
              <a:rPr lang="he-IL" b="1" dirty="0">
                <a:latin typeface="Gisha" panose="020B0502040204020203" pitchFamily="34" charset="-79"/>
              </a:rPr>
              <a:t>בעקבות תנאים אלו, התארגנה קבוצת תושבים להקמת שכונה עברית חדשה, סמוך ליפו. קבוצה זו ייסדה את אגודת "אחוזת בית". לראשות הוועד נבחר מאיר דיזנגוף, שבעתיד יהיה ראש העיר הראשון של העיר תל אביב. "אחוזת בית" רכשו קרקע סמוך ליפו בסיוע הלוואות שניתנו על ידי בנק </a:t>
            </a:r>
            <a:r>
              <a:rPr lang="he-IL" b="1" dirty="0" err="1">
                <a:latin typeface="Gisha" panose="020B0502040204020203" pitchFamily="34" charset="-79"/>
              </a:rPr>
              <a:t>אנגלו</a:t>
            </a:r>
            <a:r>
              <a:rPr lang="he-IL" b="1" dirty="0">
                <a:latin typeface="Gisha" panose="020B0502040204020203" pitchFamily="34" charset="-79"/>
              </a:rPr>
              <a:t>-פלשתינה הציוני. בתוך שנתיים נבנו כ-60 בתים בשכונה. המשרד הארץ-ישראלי עודד הקמה של שכונות נוספות וכך קמה העיר תל אביב. תל אביב תוכננה כעיר מודרנית ם רחובות רחבים והייתה למרכז החיים התרבותיים והמסחריים של היישוב. מוסדות ציוניים, כמו המשרד הארץ-ישראלי, הקימו את משרדיהם בתל אביב.</a:t>
            </a:r>
            <a:endParaRPr lang="en-US" b="1" dirty="0">
              <a:latin typeface="Gisha" panose="020B0502040204020203" pitchFamily="34" charset="-79"/>
            </a:endParaRPr>
          </a:p>
          <a:p>
            <a:pPr algn="r" rtl="1">
              <a:lnSpc>
                <a:spcPct val="150000"/>
              </a:lnSpc>
            </a:pPr>
            <a:r>
              <a:rPr lang="he-IL" dirty="0">
                <a:latin typeface="Gisha" panose="020B0502040204020203" pitchFamily="34" charset="-79"/>
                <a:cs typeface="Gisha" panose="020B0502040204020203" pitchFamily="34" charset="-79"/>
              </a:rPr>
              <a:t> </a:t>
            </a:r>
            <a:endParaRPr lang="en-US" dirty="0">
              <a:latin typeface="Gisha" panose="020B0502040204020203" pitchFamily="34" charset="-79"/>
              <a:cs typeface="Gisha" panose="020B0502040204020203" pitchFamily="34" charset="-79"/>
            </a:endParaRPr>
          </a:p>
          <a:p>
            <a:pPr algn="r" rtl="1">
              <a:lnSpc>
                <a:spcPct val="150000"/>
              </a:lnSpc>
            </a:pPr>
            <a:r>
              <a:rPr lang="he-IL" dirty="0">
                <a:latin typeface="Gisha" panose="020B0502040204020203" pitchFamily="34" charset="-79"/>
                <a:cs typeface="Gisha" panose="020B0502040204020203" pitchFamily="34" charset="-79"/>
              </a:rPr>
              <a:t> </a:t>
            </a:r>
            <a:endParaRPr lang="en-US" dirty="0">
              <a:latin typeface="Gisha" panose="020B0502040204020203" pitchFamily="34" charset="-79"/>
              <a:cs typeface="Gisha" panose="020B0502040204020203" pitchFamily="34" charset="-79"/>
            </a:endParaRPr>
          </a:p>
          <a:p>
            <a:pPr algn="r" rtl="1">
              <a:lnSpc>
                <a:spcPct val="150000"/>
              </a:lnSpc>
            </a:pPr>
            <a:r>
              <a:rPr lang="he-IL" dirty="0">
                <a:latin typeface="Gisha" panose="020B0502040204020203" pitchFamily="34" charset="-79"/>
                <a:cs typeface="Gisha" panose="020B0502040204020203" pitchFamily="34" charset="-79"/>
              </a:rPr>
              <a:t> </a:t>
            </a:r>
            <a:endParaRPr lang="en-US" dirty="0">
              <a:latin typeface="Gisha" panose="020B0502040204020203" pitchFamily="34" charset="-79"/>
              <a:cs typeface="Gisha" panose="020B0502040204020203" pitchFamily="34" charset="-79"/>
            </a:endParaRPr>
          </a:p>
          <a:p>
            <a:pPr algn="r" rtl="1">
              <a:lnSpc>
                <a:spcPct val="150000"/>
              </a:lnSpc>
            </a:pPr>
            <a:r>
              <a:rPr lang="he-IL" dirty="0">
                <a:latin typeface="Gisha" panose="020B0502040204020203" pitchFamily="34" charset="-79"/>
                <a:cs typeface="Gisha" panose="020B0502040204020203" pitchFamily="34" charset="-79"/>
              </a:rPr>
              <a:t> </a:t>
            </a:r>
            <a:endParaRPr lang="en-US" dirty="0">
              <a:latin typeface="Gisha" panose="020B0502040204020203" pitchFamily="34" charset="-79"/>
              <a:cs typeface="Gisha" panose="020B0502040204020203" pitchFamily="34" charset="-79"/>
            </a:endParaRPr>
          </a:p>
          <a:p>
            <a:pPr algn="r" rtl="1">
              <a:lnSpc>
                <a:spcPct val="150000"/>
              </a:lnSpc>
            </a:pPr>
            <a:endParaRPr lang="en-US" dirty="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20053667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571725612"/>
              </p:ext>
            </p:extLst>
          </p:nvPr>
        </p:nvGraphicFramePr>
        <p:xfrm>
          <a:off x="1676400" y="228600"/>
          <a:ext cx="5339298" cy="6553200"/>
        </p:xfrm>
        <a:graphic>
          <a:graphicData uri="http://schemas.openxmlformats.org/presentationml/2006/ole">
            <mc:AlternateContent xmlns:mc="http://schemas.openxmlformats.org/markup-compatibility/2006">
              <mc:Choice xmlns:v="urn:schemas-microsoft-com:vml" Requires="v">
                <p:oleObj spid="_x0000_s2081" name="Slide" r:id="rId3" imgW="3426045" imgH="4568924" progId="PowerPoint.Slide.12">
                  <p:embed/>
                </p:oleObj>
              </mc:Choice>
              <mc:Fallback>
                <p:oleObj name="Slide" r:id="rId3" imgW="3426045" imgH="4568924" progId="PowerPoint.Slide.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28600"/>
                        <a:ext cx="5339298" cy="6553200"/>
                      </a:xfrm>
                      <a:prstGeom prst="rect">
                        <a:avLst/>
                      </a:prstGeom>
                      <a:noFill/>
                    </p:spPr>
                  </p:pic>
                </p:oleObj>
              </mc:Fallback>
            </mc:AlternateContent>
          </a:graphicData>
        </a:graphic>
      </p:graphicFrame>
    </p:spTree>
    <p:extLst>
      <p:ext uri="{BB962C8B-B14F-4D97-AF65-F5344CB8AC3E}">
        <p14:creationId xmlns:p14="http://schemas.microsoft.com/office/powerpoint/2010/main" val="3882083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775913869"/>
              </p:ext>
            </p:extLst>
          </p:nvPr>
        </p:nvGraphicFramePr>
        <p:xfrm>
          <a:off x="0" y="0"/>
          <a:ext cx="9144000" cy="7581900"/>
        </p:xfrm>
        <a:graphic>
          <a:graphicData uri="http://schemas.openxmlformats.org/drawingml/2006/table">
            <a:tbl>
              <a:tblPr firstRow="1" bandRow="1">
                <a:tableStyleId>{5C22544A-7EE6-4342-B048-85BDC9FD1C3A}</a:tableStyleId>
              </a:tblPr>
              <a:tblGrid>
                <a:gridCol w="3124200"/>
                <a:gridCol w="2971800"/>
                <a:gridCol w="3048000"/>
              </a:tblGrid>
              <a:tr h="857250">
                <a:tc>
                  <a:txBody>
                    <a:bodyPr/>
                    <a:lstStyle/>
                    <a:p>
                      <a:pPr algn="ctr"/>
                      <a:r>
                        <a:rPr lang="he-IL" sz="2800" b="1" kern="1200" dirty="0" smtClean="0">
                          <a:solidFill>
                            <a:schemeClr val="lt1"/>
                          </a:solidFill>
                          <a:latin typeface="Gisha" panose="020B0502040204020203" pitchFamily="34" charset="-79"/>
                          <a:ea typeface="+mn-ea"/>
                          <a:cs typeface="+mn-cs"/>
                        </a:rPr>
                        <a:t>עלייה</a:t>
                      </a:r>
                      <a:r>
                        <a:rPr lang="he-IL" sz="2800" b="1" dirty="0" smtClean="0">
                          <a:latin typeface="Gisha" panose="020B0502040204020203" pitchFamily="34" charset="-79"/>
                          <a:cs typeface="+mn-cs"/>
                        </a:rPr>
                        <a:t>  </a:t>
                      </a:r>
                      <a:r>
                        <a:rPr lang="he-IL" sz="2800" b="1" kern="1200" dirty="0" smtClean="0">
                          <a:solidFill>
                            <a:schemeClr val="lt1"/>
                          </a:solidFill>
                          <a:latin typeface="Gisha" panose="020B0502040204020203" pitchFamily="34" charset="-79"/>
                          <a:ea typeface="+mn-ea"/>
                          <a:cs typeface="+mn-cs"/>
                        </a:rPr>
                        <a:t>שניה</a:t>
                      </a:r>
                    </a:p>
                    <a:p>
                      <a:pPr marL="0" marR="0" lvl="0" indent="0" algn="ctr" defTabSz="685800" rtl="1" eaLnBrk="1" fontAlgn="auto" latinLnBrk="0" hangingPunct="1">
                        <a:lnSpc>
                          <a:spcPct val="100000"/>
                        </a:lnSpc>
                        <a:spcBef>
                          <a:spcPts val="0"/>
                        </a:spcBef>
                        <a:spcAft>
                          <a:spcPts val="0"/>
                        </a:spcAft>
                        <a:buClrTx/>
                        <a:buSzTx/>
                        <a:buFontTx/>
                        <a:buNone/>
                        <a:tabLst/>
                        <a:defRPr/>
                      </a:pPr>
                      <a:r>
                        <a:rPr lang="he-IL" sz="2800" b="1" kern="1200" dirty="0" smtClean="0">
                          <a:solidFill>
                            <a:schemeClr val="lt1"/>
                          </a:solidFill>
                          <a:latin typeface="Gisha" panose="020B0502040204020203" pitchFamily="34" charset="-79"/>
                          <a:ea typeface="+mn-ea"/>
                          <a:cs typeface="+mn-cs"/>
                        </a:rPr>
                        <a:t>1904-1914</a:t>
                      </a:r>
                    </a:p>
                    <a:p>
                      <a:pPr algn="r"/>
                      <a:endParaRPr lang="en-US" sz="2800" b="1" kern="1200" dirty="0">
                        <a:solidFill>
                          <a:schemeClr val="lt1"/>
                        </a:solidFill>
                        <a:latin typeface="Gisha" panose="020B0502040204020203" pitchFamily="34" charset="-79"/>
                        <a:ea typeface="+mn-ea"/>
                        <a:cs typeface="+mn-cs"/>
                      </a:endParaRPr>
                    </a:p>
                  </a:txBody>
                  <a:tcPr/>
                </a:tc>
                <a:tc>
                  <a:txBody>
                    <a:bodyPr/>
                    <a:lstStyle/>
                    <a:p>
                      <a:pPr algn="ctr"/>
                      <a:r>
                        <a:rPr lang="he-IL" sz="2800" b="1" dirty="0" smtClean="0">
                          <a:latin typeface="Gisha" panose="020B0502040204020203" pitchFamily="34" charset="-79"/>
                          <a:cs typeface="+mn-cs"/>
                        </a:rPr>
                        <a:t>עלייה</a:t>
                      </a:r>
                      <a:r>
                        <a:rPr lang="he-IL" sz="2800" b="1" baseline="0" dirty="0" smtClean="0">
                          <a:latin typeface="Gisha" panose="020B0502040204020203" pitchFamily="34" charset="-79"/>
                          <a:cs typeface="+mn-cs"/>
                        </a:rPr>
                        <a:t> ראשונה  </a:t>
                      </a:r>
                    </a:p>
                    <a:p>
                      <a:pPr algn="ctr"/>
                      <a:r>
                        <a:rPr lang="he-IL" sz="2800" b="1" baseline="0" dirty="0" smtClean="0">
                          <a:latin typeface="Gisha" panose="020B0502040204020203" pitchFamily="34" charset="-79"/>
                          <a:cs typeface="+mn-cs"/>
                        </a:rPr>
                        <a:t>1882-1903</a:t>
                      </a:r>
                      <a:endParaRPr lang="en-US" sz="2800" b="1" dirty="0">
                        <a:latin typeface="Gisha" panose="020B0502040204020203" pitchFamily="34" charset="-79"/>
                        <a:cs typeface="+mn-cs"/>
                      </a:endParaRPr>
                    </a:p>
                  </a:txBody>
                  <a:tcPr/>
                </a:tc>
                <a:tc>
                  <a:txBody>
                    <a:bodyPr/>
                    <a:lstStyle/>
                    <a:p>
                      <a:pPr algn="ctr"/>
                      <a:endParaRPr lang="he-IL" sz="2400" b="1" dirty="0" smtClean="0">
                        <a:latin typeface="Gisha" panose="020B0502040204020203" pitchFamily="34" charset="-79"/>
                        <a:cs typeface="Gisha" panose="020B0502040204020203" pitchFamily="34" charset="-79"/>
                      </a:endParaRPr>
                    </a:p>
                    <a:p>
                      <a:pPr algn="ctr"/>
                      <a:r>
                        <a:rPr lang="he-IL" sz="3200" b="1" dirty="0" smtClean="0">
                          <a:latin typeface="Gisha" panose="020B0502040204020203" pitchFamily="34" charset="-79"/>
                          <a:cs typeface="Gisha" panose="020B0502040204020203" pitchFamily="34" charset="-79"/>
                        </a:rPr>
                        <a:t>מאפייני</a:t>
                      </a:r>
                      <a:r>
                        <a:rPr lang="he-IL" sz="3200" b="1" baseline="0" dirty="0" smtClean="0">
                          <a:latin typeface="Gisha" panose="020B0502040204020203" pitchFamily="34" charset="-79"/>
                          <a:cs typeface="Gisha" panose="020B0502040204020203" pitchFamily="34" charset="-79"/>
                        </a:rPr>
                        <a:t> העולים</a:t>
                      </a:r>
                      <a:endParaRPr lang="en-US" sz="3200" b="1" dirty="0">
                        <a:latin typeface="Gisha" panose="020B0502040204020203" pitchFamily="34" charset="-79"/>
                        <a:cs typeface="Gisha" panose="020B0502040204020203" pitchFamily="34" charset="-79"/>
                      </a:endParaRPr>
                    </a:p>
                  </a:txBody>
                  <a:tcPr/>
                </a:tc>
              </a:tr>
              <a:tr h="857250">
                <a:tc>
                  <a:txBody>
                    <a:bodyPr/>
                    <a:lstStyle/>
                    <a:p>
                      <a:pPr algn="r"/>
                      <a:r>
                        <a:rPr lang="he-IL" sz="1600" b="1" dirty="0" smtClean="0">
                          <a:latin typeface="Gisha" panose="020B0502040204020203" pitchFamily="34" charset="-79"/>
                          <a:cs typeface="+mn-cs"/>
                        </a:rPr>
                        <a:t>35,000</a:t>
                      </a:r>
                      <a:endParaRPr lang="en-US" sz="1600" b="1" dirty="0">
                        <a:latin typeface="Gisha" panose="020B0502040204020203" pitchFamily="34" charset="-79"/>
                        <a:cs typeface="+mn-cs"/>
                      </a:endParaRPr>
                    </a:p>
                  </a:txBody>
                  <a:tcPr/>
                </a:tc>
                <a:tc>
                  <a:txBody>
                    <a:bodyPr/>
                    <a:lstStyle/>
                    <a:p>
                      <a:pPr algn="r"/>
                      <a:r>
                        <a:rPr lang="he-IL" sz="1600" b="1" dirty="0" smtClean="0">
                          <a:latin typeface="Gisha" panose="020B0502040204020203" pitchFamily="34" charset="-79"/>
                          <a:cs typeface="+mn-cs"/>
                        </a:rPr>
                        <a:t>25,000</a:t>
                      </a:r>
                      <a:endParaRPr lang="en-US" sz="1600" b="1" dirty="0">
                        <a:latin typeface="Gisha" panose="020B0502040204020203" pitchFamily="34" charset="-79"/>
                        <a:cs typeface="+mn-cs"/>
                      </a:endParaRPr>
                    </a:p>
                  </a:txBody>
                  <a:tcPr/>
                </a:tc>
                <a:tc>
                  <a:txBody>
                    <a:bodyPr/>
                    <a:lstStyle/>
                    <a:p>
                      <a:pPr algn="r"/>
                      <a:r>
                        <a:rPr lang="he-IL" sz="1600" b="1" dirty="0" smtClean="0">
                          <a:latin typeface="Gisha" panose="020B0502040204020203" pitchFamily="34" charset="-79"/>
                          <a:cs typeface="+mn-cs"/>
                        </a:rPr>
                        <a:t>כמה</a:t>
                      </a:r>
                      <a:r>
                        <a:rPr lang="he-IL" sz="1600" b="1" baseline="0" dirty="0" smtClean="0">
                          <a:latin typeface="Gisha" panose="020B0502040204020203" pitchFamily="34" charset="-79"/>
                          <a:cs typeface="+mn-cs"/>
                        </a:rPr>
                        <a:t> עולים הגיעו?</a:t>
                      </a:r>
                      <a:endParaRPr lang="en-US" sz="1600" b="1" dirty="0">
                        <a:latin typeface="Gisha" panose="020B0502040204020203" pitchFamily="34" charset="-79"/>
                        <a:cs typeface="+mn-cs"/>
                      </a:endParaRPr>
                    </a:p>
                  </a:txBody>
                  <a:tcPr/>
                </a:tc>
              </a:tr>
              <a:tr h="857250">
                <a:tc>
                  <a:txBody>
                    <a:bodyPr/>
                    <a:lstStyle/>
                    <a:p>
                      <a:pPr algn="r"/>
                      <a:r>
                        <a:rPr lang="he-IL" sz="1600" b="1" dirty="0" smtClean="0">
                          <a:latin typeface="Gisha" panose="020B0502040204020203" pitchFamily="34" charset="-79"/>
                          <a:cs typeface="+mn-cs"/>
                        </a:rPr>
                        <a:t>מזרח אירופה- רוסיה</a:t>
                      </a:r>
                      <a:endParaRPr lang="en-US" sz="1600" b="1" dirty="0">
                        <a:latin typeface="Gisha" panose="020B0502040204020203" pitchFamily="34" charset="-79"/>
                        <a:cs typeface="+mn-cs"/>
                      </a:endParaRPr>
                    </a:p>
                  </a:txBody>
                  <a:tcPr/>
                </a:tc>
                <a:tc>
                  <a:txBody>
                    <a:bodyPr/>
                    <a:lstStyle/>
                    <a:p>
                      <a:pPr algn="r"/>
                      <a:r>
                        <a:rPr lang="he-IL" sz="1600" b="1" dirty="0" smtClean="0">
                          <a:latin typeface="Gisha" panose="020B0502040204020203" pitchFamily="34" charset="-79"/>
                          <a:cs typeface="+mn-cs"/>
                        </a:rPr>
                        <a:t>בעיקר</a:t>
                      </a:r>
                      <a:r>
                        <a:rPr lang="he-IL" sz="1600" b="1" baseline="0" dirty="0" smtClean="0">
                          <a:latin typeface="Gisha" panose="020B0502040204020203" pitchFamily="34" charset="-79"/>
                          <a:cs typeface="+mn-cs"/>
                        </a:rPr>
                        <a:t> ממזרח אירופה- רוסיה, ומיעוט מתימן</a:t>
                      </a:r>
                    </a:p>
                    <a:p>
                      <a:pPr algn="r"/>
                      <a:endParaRPr lang="he-IL" sz="1600" b="1" baseline="0" dirty="0" smtClean="0">
                        <a:latin typeface="Gisha" panose="020B0502040204020203" pitchFamily="34" charset="-79"/>
                        <a:cs typeface="+mn-cs"/>
                      </a:endParaRPr>
                    </a:p>
                    <a:p>
                      <a:pPr algn="r"/>
                      <a:r>
                        <a:rPr lang="he-IL" sz="1600" b="1" baseline="0" dirty="0" smtClean="0">
                          <a:latin typeface="Gisha" panose="020B0502040204020203" pitchFamily="34" charset="-79"/>
                          <a:cs typeface="+mn-cs"/>
                        </a:rPr>
                        <a:t>אגודות "חובבי ציון"</a:t>
                      </a:r>
                      <a:endParaRPr lang="en-US" sz="1600" b="1" dirty="0">
                        <a:latin typeface="Gisha" panose="020B0502040204020203" pitchFamily="34" charset="-79"/>
                        <a:cs typeface="+mn-cs"/>
                      </a:endParaRPr>
                    </a:p>
                  </a:txBody>
                  <a:tcPr/>
                </a:tc>
                <a:tc>
                  <a:txBody>
                    <a:bodyPr/>
                    <a:lstStyle/>
                    <a:p>
                      <a:pPr algn="r"/>
                      <a:r>
                        <a:rPr lang="he-IL" sz="1600" b="1" dirty="0" smtClean="0">
                          <a:latin typeface="Gisha" panose="020B0502040204020203" pitchFamily="34" charset="-79"/>
                          <a:cs typeface="+mn-cs"/>
                        </a:rPr>
                        <a:t>מאיפה</a:t>
                      </a:r>
                      <a:r>
                        <a:rPr lang="he-IL" sz="1600" b="1" baseline="0" dirty="0" smtClean="0">
                          <a:latin typeface="Gisha" panose="020B0502040204020203" pitchFamily="34" charset="-79"/>
                          <a:cs typeface="+mn-cs"/>
                        </a:rPr>
                        <a:t> הגיעו?</a:t>
                      </a:r>
                      <a:endParaRPr lang="en-US" sz="1600" b="1" dirty="0">
                        <a:latin typeface="Gisha" panose="020B0502040204020203" pitchFamily="34" charset="-79"/>
                        <a:cs typeface="+mn-cs"/>
                      </a:endParaRPr>
                    </a:p>
                  </a:txBody>
                  <a:tcPr/>
                </a:tc>
              </a:tr>
              <a:tr h="857250">
                <a:tc>
                  <a:txBody>
                    <a:bodyPr/>
                    <a:lstStyle/>
                    <a:p>
                      <a:pPr algn="r"/>
                      <a:r>
                        <a:rPr lang="he-IL" sz="1600" b="1" dirty="0" smtClean="0">
                          <a:latin typeface="Gisha" panose="020B0502040204020203" pitchFamily="34" charset="-79"/>
                          <a:cs typeface="+mn-cs"/>
                        </a:rPr>
                        <a:t>בשנות ה-20</a:t>
                      </a:r>
                      <a:endParaRPr lang="en-US" sz="1600" b="1" dirty="0">
                        <a:latin typeface="Gisha" panose="020B0502040204020203" pitchFamily="34" charset="-79"/>
                        <a:cs typeface="+mn-cs"/>
                      </a:endParaRPr>
                    </a:p>
                  </a:txBody>
                  <a:tcPr/>
                </a:tc>
                <a:tc>
                  <a:txBody>
                    <a:bodyPr/>
                    <a:lstStyle/>
                    <a:p>
                      <a:pPr algn="r"/>
                      <a:r>
                        <a:rPr lang="he-IL" sz="1600" b="1" dirty="0" smtClean="0">
                          <a:latin typeface="Gisha" panose="020B0502040204020203" pitchFamily="34" charset="-79"/>
                          <a:cs typeface="+mn-cs"/>
                        </a:rPr>
                        <a:t>בשנות ה-</a:t>
                      </a:r>
                      <a:r>
                        <a:rPr lang="he-IL" sz="1600" b="1" baseline="0" dirty="0" smtClean="0">
                          <a:latin typeface="Gisha" panose="020B0502040204020203" pitchFamily="34" charset="-79"/>
                          <a:cs typeface="+mn-cs"/>
                        </a:rPr>
                        <a:t> </a:t>
                      </a:r>
                      <a:r>
                        <a:rPr lang="he-IL" sz="1600" b="1" dirty="0" smtClean="0">
                          <a:latin typeface="Gisha" panose="020B0502040204020203" pitchFamily="34" charset="-79"/>
                          <a:cs typeface="+mn-cs"/>
                        </a:rPr>
                        <a:t>30-40 </a:t>
                      </a:r>
                      <a:endParaRPr lang="en-US" sz="1600" b="1" dirty="0">
                        <a:latin typeface="Gisha" panose="020B0502040204020203" pitchFamily="34" charset="-79"/>
                        <a:cs typeface="+mn-cs"/>
                      </a:endParaRPr>
                    </a:p>
                  </a:txBody>
                  <a:tcPr/>
                </a:tc>
                <a:tc>
                  <a:txBody>
                    <a:bodyPr/>
                    <a:lstStyle/>
                    <a:p>
                      <a:pPr algn="r"/>
                      <a:r>
                        <a:rPr lang="he-IL" sz="1600" b="1" dirty="0" smtClean="0">
                          <a:latin typeface="Gisha" panose="020B0502040204020203" pitchFamily="34" charset="-79"/>
                          <a:cs typeface="+mn-cs"/>
                        </a:rPr>
                        <a:t>גיל</a:t>
                      </a:r>
                      <a:endParaRPr lang="en-US" sz="1600" b="1" dirty="0">
                        <a:latin typeface="Gisha" panose="020B0502040204020203" pitchFamily="34" charset="-79"/>
                        <a:cs typeface="+mn-cs"/>
                      </a:endParaRPr>
                    </a:p>
                  </a:txBody>
                  <a:tcPr/>
                </a:tc>
              </a:tr>
              <a:tr h="857250">
                <a:tc>
                  <a:txBody>
                    <a:bodyPr/>
                    <a:lstStyle/>
                    <a:p>
                      <a:pPr algn="r" rtl="1"/>
                      <a:r>
                        <a:rPr lang="he-IL" sz="1600" b="1" dirty="0" smtClean="0">
                          <a:latin typeface="Gisha" panose="020B0502040204020203" pitchFamily="34" charset="-79"/>
                          <a:cs typeface="+mn-cs"/>
                        </a:rPr>
                        <a:t>רווקים, ביניהם</a:t>
                      </a:r>
                      <a:r>
                        <a:rPr lang="he-IL" sz="1600" b="1" baseline="0" dirty="0" smtClean="0">
                          <a:latin typeface="Gisha" panose="020B0502040204020203" pitchFamily="34" charset="-79"/>
                          <a:cs typeface="+mn-cs"/>
                        </a:rPr>
                        <a:t> גם הרבה נשים</a:t>
                      </a:r>
                      <a:endParaRPr lang="en-US" sz="1600" b="1" dirty="0">
                        <a:latin typeface="Gisha" panose="020B0502040204020203" pitchFamily="34" charset="-79"/>
                        <a:cs typeface="+mn-cs"/>
                      </a:endParaRPr>
                    </a:p>
                  </a:txBody>
                  <a:tcPr/>
                </a:tc>
                <a:tc>
                  <a:txBody>
                    <a:bodyPr/>
                    <a:lstStyle/>
                    <a:p>
                      <a:pPr algn="r" rtl="1"/>
                      <a:r>
                        <a:rPr lang="he-IL" sz="1600" b="1" dirty="0" smtClean="0">
                          <a:latin typeface="Gisha" panose="020B0502040204020203" pitchFamily="34" charset="-79"/>
                          <a:cs typeface="+mn-cs"/>
                        </a:rPr>
                        <a:t>משפחות</a:t>
                      </a:r>
                      <a:r>
                        <a:rPr lang="he-IL" sz="1600" b="1" baseline="0" dirty="0" smtClean="0">
                          <a:latin typeface="Gisha" panose="020B0502040204020203" pitchFamily="34" charset="-79"/>
                          <a:cs typeface="+mn-cs"/>
                        </a:rPr>
                        <a:t> עם ילדים</a:t>
                      </a:r>
                      <a:endParaRPr lang="en-US" sz="1600" b="1" dirty="0">
                        <a:latin typeface="Gisha" panose="020B0502040204020203" pitchFamily="34" charset="-79"/>
                        <a:cs typeface="+mn-cs"/>
                      </a:endParaRPr>
                    </a:p>
                  </a:txBody>
                  <a:tcPr/>
                </a:tc>
                <a:tc>
                  <a:txBody>
                    <a:bodyPr/>
                    <a:lstStyle/>
                    <a:p>
                      <a:pPr algn="r"/>
                      <a:r>
                        <a:rPr lang="he-IL" sz="1600" b="1" dirty="0" smtClean="0">
                          <a:latin typeface="Gisha" panose="020B0502040204020203" pitchFamily="34" charset="-79"/>
                          <a:cs typeface="+mn-cs"/>
                        </a:rPr>
                        <a:t>מצב משפחתי</a:t>
                      </a:r>
                      <a:endParaRPr lang="en-US" sz="1600" b="1" dirty="0">
                        <a:latin typeface="Gisha" panose="020B0502040204020203" pitchFamily="34" charset="-79"/>
                        <a:cs typeface="+mn-cs"/>
                      </a:endParaRPr>
                    </a:p>
                  </a:txBody>
                  <a:tcPr/>
                </a:tc>
              </a:tr>
              <a:tr h="857250">
                <a:tc>
                  <a:txBody>
                    <a:bodyPr/>
                    <a:lstStyle/>
                    <a:p>
                      <a:pPr algn="r"/>
                      <a:r>
                        <a:rPr lang="he-IL" sz="1600" b="1" dirty="0" smtClean="0">
                          <a:latin typeface="Gisha" panose="020B0502040204020203" pitchFamily="34" charset="-79"/>
                          <a:cs typeface="+mn-cs"/>
                        </a:rPr>
                        <a:t>חילונים</a:t>
                      </a:r>
                      <a:endParaRPr lang="en-US" sz="1600" b="1" dirty="0">
                        <a:latin typeface="Gisha" panose="020B0502040204020203" pitchFamily="34" charset="-79"/>
                        <a:cs typeface="+mn-cs"/>
                      </a:endParaRPr>
                    </a:p>
                  </a:txBody>
                  <a:tcPr/>
                </a:tc>
                <a:tc>
                  <a:txBody>
                    <a:bodyPr/>
                    <a:lstStyle/>
                    <a:p>
                      <a:pPr algn="r"/>
                      <a:r>
                        <a:rPr lang="he-IL" sz="1600" b="1" dirty="0" smtClean="0">
                          <a:latin typeface="Gisha" panose="020B0502040204020203" pitchFamily="34" charset="-79"/>
                          <a:cs typeface="+mn-cs"/>
                        </a:rPr>
                        <a:t>דתיים/מסורתיים</a:t>
                      </a:r>
                      <a:endParaRPr lang="en-US" sz="1600" b="1" dirty="0">
                        <a:latin typeface="Gisha" panose="020B0502040204020203" pitchFamily="34" charset="-79"/>
                        <a:cs typeface="+mn-cs"/>
                      </a:endParaRPr>
                    </a:p>
                  </a:txBody>
                  <a:tcPr/>
                </a:tc>
                <a:tc>
                  <a:txBody>
                    <a:bodyPr/>
                    <a:lstStyle/>
                    <a:p>
                      <a:pPr algn="r"/>
                      <a:r>
                        <a:rPr lang="he-IL" sz="1600" b="1" dirty="0" smtClean="0">
                          <a:latin typeface="Gisha" panose="020B0502040204020203" pitchFamily="34" charset="-79"/>
                          <a:cs typeface="+mn-cs"/>
                        </a:rPr>
                        <a:t>מצב דתי</a:t>
                      </a:r>
                      <a:endParaRPr lang="en-US" sz="1600" b="1" dirty="0">
                        <a:latin typeface="Gisha" panose="020B0502040204020203" pitchFamily="34" charset="-79"/>
                        <a:cs typeface="+mn-cs"/>
                      </a:endParaRPr>
                    </a:p>
                  </a:txBody>
                  <a:tcPr/>
                </a:tc>
              </a:tr>
              <a:tr h="857250">
                <a:tc>
                  <a:txBody>
                    <a:bodyPr/>
                    <a:lstStyle/>
                    <a:p>
                      <a:pPr algn="r"/>
                      <a:r>
                        <a:rPr lang="he-IL" sz="1600" b="1" dirty="0" smtClean="0">
                          <a:latin typeface="Gisha" panose="020B0502040204020203" pitchFamily="34" charset="-79"/>
                          <a:cs typeface="+mn-cs"/>
                        </a:rPr>
                        <a:t>מחוסרי אמצעים</a:t>
                      </a:r>
                      <a:endParaRPr lang="en-US" sz="1600" b="1" dirty="0">
                        <a:latin typeface="Gisha" panose="020B0502040204020203" pitchFamily="34" charset="-79"/>
                        <a:cs typeface="+mn-cs"/>
                      </a:endParaRPr>
                    </a:p>
                  </a:txBody>
                  <a:tcPr/>
                </a:tc>
                <a:tc>
                  <a:txBody>
                    <a:bodyPr/>
                    <a:lstStyle/>
                    <a:p>
                      <a:pPr algn="r"/>
                      <a:r>
                        <a:rPr lang="he-IL" sz="1600" b="1" dirty="0" smtClean="0">
                          <a:latin typeface="Gisha" panose="020B0502040204020203" pitchFamily="34" charset="-79"/>
                          <a:cs typeface="+mn-cs"/>
                        </a:rPr>
                        <a:t>בעלי אמצעים</a:t>
                      </a:r>
                      <a:endParaRPr lang="en-US" sz="1600" b="1" dirty="0">
                        <a:latin typeface="Gisha" panose="020B0502040204020203" pitchFamily="34" charset="-79"/>
                        <a:cs typeface="+mn-cs"/>
                      </a:endParaRPr>
                    </a:p>
                  </a:txBody>
                  <a:tcPr/>
                </a:tc>
                <a:tc>
                  <a:txBody>
                    <a:bodyPr/>
                    <a:lstStyle/>
                    <a:p>
                      <a:pPr algn="r"/>
                      <a:r>
                        <a:rPr lang="he-IL" sz="1600" b="1" dirty="0" smtClean="0">
                          <a:latin typeface="Gisha" panose="020B0502040204020203" pitchFamily="34" charset="-79"/>
                          <a:cs typeface="+mn-cs"/>
                        </a:rPr>
                        <a:t>מצב כלכלי</a:t>
                      </a:r>
                      <a:endParaRPr lang="en-US" sz="1600" b="1" dirty="0">
                        <a:latin typeface="Gisha" panose="020B0502040204020203" pitchFamily="34" charset="-79"/>
                        <a:cs typeface="+mn-cs"/>
                      </a:endParaRPr>
                    </a:p>
                  </a:txBody>
                  <a:tcPr/>
                </a:tc>
              </a:tr>
              <a:tr h="857250">
                <a:tc>
                  <a:txBody>
                    <a:bodyPr/>
                    <a:lstStyle/>
                    <a:p>
                      <a:pPr algn="r"/>
                      <a:r>
                        <a:rPr lang="he-IL" sz="1600" b="1" smtClean="0">
                          <a:latin typeface="Gisha" panose="020B0502040204020203" pitchFamily="34" charset="-79"/>
                          <a:cs typeface="+mn-cs"/>
                        </a:rPr>
                        <a:t>סוציאליסטית</a:t>
                      </a:r>
                      <a:endParaRPr lang="en-US" sz="1600" b="1" dirty="0">
                        <a:latin typeface="Gisha" panose="020B0502040204020203" pitchFamily="34" charset="-79"/>
                        <a:cs typeface="+mn-cs"/>
                      </a:endParaRPr>
                    </a:p>
                  </a:txBody>
                  <a:tcPr/>
                </a:tc>
                <a:tc>
                  <a:txBody>
                    <a:bodyPr/>
                    <a:lstStyle/>
                    <a:p>
                      <a:pPr algn="r"/>
                      <a:r>
                        <a:rPr lang="he-IL" sz="1600" b="1" dirty="0" smtClean="0">
                          <a:latin typeface="Gisha" panose="020B0502040204020203" pitchFamily="34" charset="-79"/>
                          <a:cs typeface="+mn-cs"/>
                        </a:rPr>
                        <a:t>קפיטליסטית</a:t>
                      </a:r>
                      <a:endParaRPr lang="en-US" sz="1600" b="1" dirty="0">
                        <a:latin typeface="Gisha" panose="020B0502040204020203" pitchFamily="34" charset="-79"/>
                        <a:cs typeface="+mn-cs"/>
                      </a:endParaRPr>
                    </a:p>
                  </a:txBody>
                  <a:tcPr/>
                </a:tc>
                <a:tc>
                  <a:txBody>
                    <a:bodyPr/>
                    <a:lstStyle/>
                    <a:p>
                      <a:pPr algn="r"/>
                      <a:r>
                        <a:rPr lang="he-IL" sz="1600" b="1" dirty="0" smtClean="0">
                          <a:latin typeface="Gisha" panose="020B0502040204020203" pitchFamily="34" charset="-79"/>
                          <a:cs typeface="+mn-cs"/>
                        </a:rPr>
                        <a:t>אידיאולוגיה</a:t>
                      </a:r>
                      <a:endParaRPr lang="en-US" sz="1600" b="1" dirty="0">
                        <a:latin typeface="Gisha" panose="020B0502040204020203" pitchFamily="34" charset="-79"/>
                        <a:cs typeface="+mn-cs"/>
                      </a:endParaRPr>
                    </a:p>
                  </a:txBody>
                  <a:tcPr/>
                </a:tc>
              </a:tr>
            </a:tbl>
          </a:graphicData>
        </a:graphic>
      </p:graphicFrame>
    </p:spTree>
    <p:extLst>
      <p:ext uri="{BB962C8B-B14F-4D97-AF65-F5344CB8AC3E}">
        <p14:creationId xmlns:p14="http://schemas.microsoft.com/office/powerpoint/2010/main" val="2020860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33706147"/>
              </p:ext>
            </p:extLst>
          </p:nvPr>
        </p:nvGraphicFramePr>
        <p:xfrm>
          <a:off x="0" y="0"/>
          <a:ext cx="9144000" cy="7885610"/>
        </p:xfrm>
        <a:graphic>
          <a:graphicData uri="http://schemas.openxmlformats.org/drawingml/2006/table">
            <a:tbl>
              <a:tblPr firstRow="1" bandRow="1">
                <a:tableStyleId>{5C22544A-7EE6-4342-B048-85BDC9FD1C3A}</a:tableStyleId>
              </a:tblPr>
              <a:tblGrid>
                <a:gridCol w="4267200"/>
                <a:gridCol w="4876800"/>
              </a:tblGrid>
              <a:tr h="979714">
                <a:tc>
                  <a:txBody>
                    <a:bodyPr/>
                    <a:lstStyle/>
                    <a:p>
                      <a:pPr algn="ctr"/>
                      <a:r>
                        <a:rPr lang="he-IL" sz="2800" b="1" dirty="0" smtClean="0">
                          <a:latin typeface="Gisha" panose="020B0502040204020203" pitchFamily="34" charset="-79"/>
                          <a:cs typeface="+mn-cs"/>
                        </a:rPr>
                        <a:t>עלייה שניה: </a:t>
                      </a:r>
                    </a:p>
                    <a:p>
                      <a:pPr algn="ctr"/>
                      <a:r>
                        <a:rPr lang="he-IL" sz="2800" b="1" dirty="0" smtClean="0">
                          <a:latin typeface="Gisha" panose="020B0502040204020203" pitchFamily="34" charset="-79"/>
                          <a:cs typeface="+mn-cs"/>
                        </a:rPr>
                        <a:t>1904-1914</a:t>
                      </a:r>
                    </a:p>
                    <a:p>
                      <a:pPr algn="ctr"/>
                      <a:endParaRPr lang="he-IL" sz="2800" b="1" baseline="0" dirty="0" smtClean="0">
                        <a:latin typeface="Gisha" panose="020B0502040204020203" pitchFamily="34" charset="-79"/>
                        <a:cs typeface="+mn-cs"/>
                      </a:endParaRPr>
                    </a:p>
                    <a:p>
                      <a:pPr algn="ctr"/>
                      <a:r>
                        <a:rPr lang="he-IL" sz="2800" b="1" baseline="0" dirty="0" smtClean="0">
                          <a:latin typeface="Gisha" panose="020B0502040204020203" pitchFamily="34" charset="-79"/>
                          <a:cs typeface="+mn-cs"/>
                        </a:rPr>
                        <a:t>גורמים מושכים </a:t>
                      </a:r>
                      <a:endParaRPr lang="en-US" sz="2800" b="1" dirty="0">
                        <a:latin typeface="Gisha" panose="020B0502040204020203" pitchFamily="34" charset="-79"/>
                        <a:cs typeface="+mn-cs"/>
                      </a:endParaRPr>
                    </a:p>
                  </a:txBody>
                  <a:tcPr/>
                </a:tc>
                <a:tc>
                  <a:txBody>
                    <a:bodyPr/>
                    <a:lstStyle/>
                    <a:p>
                      <a:pPr algn="ctr"/>
                      <a:r>
                        <a:rPr lang="he-IL" sz="2800" b="1" dirty="0" smtClean="0">
                          <a:latin typeface="Gisha" panose="020B0502040204020203" pitchFamily="34" charset="-79"/>
                          <a:cs typeface="+mn-cs"/>
                        </a:rPr>
                        <a:t>עלייה</a:t>
                      </a:r>
                      <a:r>
                        <a:rPr lang="he-IL" sz="2800" b="1" baseline="0" dirty="0" smtClean="0">
                          <a:latin typeface="Gisha" panose="020B0502040204020203" pitchFamily="34" charset="-79"/>
                          <a:cs typeface="+mn-cs"/>
                        </a:rPr>
                        <a:t> ראשונה: </a:t>
                      </a:r>
                    </a:p>
                    <a:p>
                      <a:pPr algn="ctr"/>
                      <a:r>
                        <a:rPr lang="he-IL" sz="2800" b="1" baseline="0" dirty="0" smtClean="0">
                          <a:latin typeface="Gisha" panose="020B0502040204020203" pitchFamily="34" charset="-79"/>
                          <a:cs typeface="+mn-cs"/>
                        </a:rPr>
                        <a:t>1881-1903</a:t>
                      </a:r>
                    </a:p>
                    <a:p>
                      <a:pPr algn="ctr"/>
                      <a:endParaRPr lang="he-IL" sz="2800" b="1" baseline="0" dirty="0" smtClean="0">
                        <a:latin typeface="Gisha" panose="020B0502040204020203" pitchFamily="34" charset="-79"/>
                        <a:cs typeface="+mn-cs"/>
                      </a:endParaRPr>
                    </a:p>
                    <a:p>
                      <a:pPr algn="ctr"/>
                      <a:r>
                        <a:rPr lang="he-IL" sz="2800" b="1" baseline="0" dirty="0" smtClean="0">
                          <a:latin typeface="Gisha" panose="020B0502040204020203" pitchFamily="34" charset="-79"/>
                          <a:cs typeface="+mn-cs"/>
                        </a:rPr>
                        <a:t>גורמים דוחפים</a:t>
                      </a:r>
                      <a:endParaRPr lang="en-US" sz="2800" b="1" dirty="0">
                        <a:latin typeface="Gisha" panose="020B0502040204020203" pitchFamily="34" charset="-79"/>
                        <a:cs typeface="+mn-cs"/>
                      </a:endParaRPr>
                    </a:p>
                  </a:txBody>
                  <a:tcPr/>
                </a:tc>
              </a:tr>
              <a:tr h="979714">
                <a:tc>
                  <a:txBody>
                    <a:bodyPr/>
                    <a:lstStyle/>
                    <a:p>
                      <a:pPr algn="ctr">
                        <a:lnSpc>
                          <a:spcPct val="150000"/>
                        </a:lnSpc>
                      </a:pPr>
                      <a:r>
                        <a:rPr lang="he-IL" sz="1600" b="1" u="sng" dirty="0" smtClean="0">
                          <a:latin typeface="Gisha" panose="020B0502040204020203" pitchFamily="34" charset="-79"/>
                          <a:cs typeface="+mn-cs"/>
                        </a:rPr>
                        <a:t>גורמים</a:t>
                      </a:r>
                      <a:r>
                        <a:rPr lang="he-IL" sz="1600" b="1" u="sng" baseline="0" dirty="0" smtClean="0">
                          <a:latin typeface="Gisha" panose="020B0502040204020203" pitchFamily="34" charset="-79"/>
                          <a:cs typeface="+mn-cs"/>
                        </a:rPr>
                        <a:t> מושכים</a:t>
                      </a:r>
                    </a:p>
                    <a:p>
                      <a:pPr algn="ctr">
                        <a:lnSpc>
                          <a:spcPct val="150000"/>
                        </a:lnSpc>
                      </a:pPr>
                      <a:r>
                        <a:rPr lang="he-IL" sz="1600" b="1" baseline="0" dirty="0" smtClean="0">
                          <a:latin typeface="Gisha" panose="020B0502040204020203" pitchFamily="34" charset="-79"/>
                          <a:cs typeface="+mn-cs"/>
                        </a:rPr>
                        <a:t>מה שגרם לעולים להגיע דווקא לארץ ישראל ולא להגר לארץ אחרת</a:t>
                      </a:r>
                      <a:endParaRPr lang="en-US" sz="1600" b="1" dirty="0">
                        <a:latin typeface="Gisha" panose="020B0502040204020203" pitchFamily="34" charset="-79"/>
                        <a:cs typeface="+mn-cs"/>
                      </a:endParaRPr>
                    </a:p>
                  </a:txBody>
                  <a:tcPr/>
                </a:tc>
                <a:tc>
                  <a:txBody>
                    <a:bodyPr/>
                    <a:lstStyle/>
                    <a:p>
                      <a:pPr algn="ctr">
                        <a:lnSpc>
                          <a:spcPct val="150000"/>
                        </a:lnSpc>
                      </a:pPr>
                      <a:r>
                        <a:rPr lang="he-IL" sz="1600" b="1" u="sng" dirty="0" smtClean="0">
                          <a:latin typeface="Gisha" panose="020B0502040204020203" pitchFamily="34" charset="-79"/>
                          <a:cs typeface="+mn-cs"/>
                        </a:rPr>
                        <a:t>גורמים דוחפים</a:t>
                      </a:r>
                    </a:p>
                    <a:p>
                      <a:pPr algn="ctr">
                        <a:lnSpc>
                          <a:spcPct val="150000"/>
                        </a:lnSpc>
                      </a:pPr>
                      <a:r>
                        <a:rPr lang="he-IL" sz="1600" b="1" dirty="0" smtClean="0">
                          <a:latin typeface="Gisha" panose="020B0502040204020203" pitchFamily="34" charset="-79"/>
                          <a:cs typeface="+mn-cs"/>
                        </a:rPr>
                        <a:t> מה שהניע את העולים לעזוב את ארצות מגוריהם</a:t>
                      </a:r>
                      <a:endParaRPr lang="en-US" sz="1600" b="1" dirty="0">
                        <a:latin typeface="Gisha" panose="020B0502040204020203" pitchFamily="34" charset="-79"/>
                        <a:cs typeface="+mn-cs"/>
                      </a:endParaRPr>
                    </a:p>
                  </a:txBody>
                  <a:tcPr/>
                </a:tc>
              </a:tr>
              <a:tr h="979714">
                <a:tc>
                  <a:txBody>
                    <a:bodyPr/>
                    <a:lstStyle/>
                    <a:p>
                      <a:pPr algn="r">
                        <a:lnSpc>
                          <a:spcPct val="150000"/>
                        </a:lnSpc>
                      </a:pPr>
                      <a:r>
                        <a:rPr lang="he-IL" sz="1600" b="1" dirty="0" smtClean="0">
                          <a:latin typeface="Gisha" panose="020B0502040204020203" pitchFamily="34" charset="-79"/>
                          <a:cs typeface="+mn-cs"/>
                        </a:rPr>
                        <a:t>אנטישמיות-</a:t>
                      </a:r>
                      <a:r>
                        <a:rPr lang="he-IL" sz="1600" b="1" baseline="0" dirty="0" smtClean="0">
                          <a:latin typeface="Gisha" panose="020B0502040204020203" pitchFamily="34" charset="-79"/>
                          <a:cs typeface="+mn-cs"/>
                        </a:rPr>
                        <a:t> "פוגרום קישינב"</a:t>
                      </a:r>
                      <a:endParaRPr lang="en-US" sz="1600" b="1" dirty="0">
                        <a:latin typeface="Gisha" panose="020B0502040204020203" pitchFamily="34" charset="-79"/>
                        <a:cs typeface="+mn-cs"/>
                      </a:endParaRPr>
                    </a:p>
                  </a:txBody>
                  <a:tcPr/>
                </a:tc>
                <a:tc>
                  <a:txBody>
                    <a:bodyPr/>
                    <a:lstStyle/>
                    <a:p>
                      <a:pPr algn="r">
                        <a:lnSpc>
                          <a:spcPct val="150000"/>
                        </a:lnSpc>
                      </a:pPr>
                      <a:r>
                        <a:rPr lang="he-IL" sz="1600" b="1" dirty="0" smtClean="0">
                          <a:latin typeface="Gisha" panose="020B0502040204020203" pitchFamily="34" charset="-79"/>
                          <a:cs typeface="+mn-cs"/>
                        </a:rPr>
                        <a:t>אנטישמיות- "סופות</a:t>
                      </a:r>
                      <a:r>
                        <a:rPr lang="he-IL" sz="1600" b="1" baseline="0" dirty="0" smtClean="0">
                          <a:latin typeface="Gisha" panose="020B0502040204020203" pitchFamily="34" charset="-79"/>
                          <a:cs typeface="+mn-cs"/>
                        </a:rPr>
                        <a:t> בנגב"</a:t>
                      </a:r>
                    </a:p>
                    <a:p>
                      <a:pPr algn="r">
                        <a:lnSpc>
                          <a:spcPct val="150000"/>
                        </a:lnSpc>
                      </a:pPr>
                      <a:r>
                        <a:rPr lang="he-IL" sz="1600" b="1" baseline="0" dirty="0" smtClean="0">
                          <a:latin typeface="Gisha" panose="020B0502040204020203" pitchFamily="34" charset="-79"/>
                          <a:cs typeface="+mn-cs"/>
                        </a:rPr>
                        <a:t>תקנות מאי</a:t>
                      </a:r>
                      <a:endParaRPr lang="en-US" sz="1600" b="1" dirty="0">
                        <a:latin typeface="Gisha" panose="020B0502040204020203" pitchFamily="34" charset="-79"/>
                        <a:cs typeface="+mn-cs"/>
                      </a:endParaRPr>
                    </a:p>
                  </a:txBody>
                  <a:tcPr/>
                </a:tc>
              </a:tr>
              <a:tr h="979714">
                <a:tc>
                  <a:txBody>
                    <a:bodyPr/>
                    <a:lstStyle/>
                    <a:p>
                      <a:pPr algn="r">
                        <a:lnSpc>
                          <a:spcPct val="150000"/>
                        </a:lnSpc>
                      </a:pPr>
                      <a:r>
                        <a:rPr lang="he-IL" sz="1600" b="1" dirty="0" smtClean="0">
                          <a:latin typeface="Gisha" panose="020B0502040204020203" pitchFamily="34" charset="-79"/>
                          <a:cs typeface="+mn-cs"/>
                        </a:rPr>
                        <a:t>קונגרס אוגנדה (1903)</a:t>
                      </a:r>
                      <a:endParaRPr lang="en-US" sz="1600" b="1" dirty="0">
                        <a:latin typeface="Gisha" panose="020B0502040204020203" pitchFamily="34" charset="-79"/>
                        <a:cs typeface="+mn-cs"/>
                      </a:endParaRPr>
                    </a:p>
                  </a:txBody>
                  <a:tcPr/>
                </a:tc>
                <a:tc>
                  <a:txBody>
                    <a:bodyPr/>
                    <a:lstStyle/>
                    <a:p>
                      <a:pPr algn="r">
                        <a:lnSpc>
                          <a:spcPct val="150000"/>
                        </a:lnSpc>
                      </a:pPr>
                      <a:r>
                        <a:rPr lang="he-IL" sz="1600" b="1" dirty="0" smtClean="0">
                          <a:latin typeface="Gisha" panose="020B0502040204020203" pitchFamily="34" charset="-79"/>
                          <a:cs typeface="+mn-cs"/>
                        </a:rPr>
                        <a:t>מדיניות עוינת של</a:t>
                      </a:r>
                      <a:r>
                        <a:rPr lang="he-IL" sz="1600" b="1" baseline="0" dirty="0" smtClean="0">
                          <a:latin typeface="Gisha" panose="020B0502040204020203" pitchFamily="34" charset="-79"/>
                          <a:cs typeface="+mn-cs"/>
                        </a:rPr>
                        <a:t> המשטר ומצב כלכלי קשה</a:t>
                      </a:r>
                      <a:endParaRPr lang="en-US" sz="1600" b="1" dirty="0">
                        <a:latin typeface="Gisha" panose="020B0502040204020203" pitchFamily="34" charset="-79"/>
                        <a:cs typeface="+mn-cs"/>
                      </a:endParaRPr>
                    </a:p>
                  </a:txBody>
                  <a:tcPr/>
                </a:tc>
              </a:tr>
              <a:tr h="979714">
                <a:tc>
                  <a:txBody>
                    <a:bodyPr/>
                    <a:lstStyle/>
                    <a:p>
                      <a:pPr algn="r">
                        <a:lnSpc>
                          <a:spcPct val="150000"/>
                        </a:lnSpc>
                      </a:pPr>
                      <a:r>
                        <a:rPr lang="he-IL" sz="1600" b="1" dirty="0" smtClean="0">
                          <a:latin typeface="Gisha" panose="020B0502040204020203" pitchFamily="34" charset="-79"/>
                          <a:cs typeface="+mn-cs"/>
                        </a:rPr>
                        <a:t>מות הרצל (1904)</a:t>
                      </a:r>
                      <a:endParaRPr lang="en-US" sz="1600" b="1" dirty="0">
                        <a:latin typeface="Gisha" panose="020B0502040204020203" pitchFamily="34" charset="-79"/>
                        <a:cs typeface="+mn-cs"/>
                      </a:endParaRPr>
                    </a:p>
                  </a:txBody>
                  <a:tcPr/>
                </a:tc>
                <a:tc>
                  <a:txBody>
                    <a:bodyPr/>
                    <a:lstStyle/>
                    <a:p>
                      <a:pPr algn="r">
                        <a:lnSpc>
                          <a:spcPct val="150000"/>
                        </a:lnSpc>
                      </a:pPr>
                      <a:r>
                        <a:rPr lang="he-IL" sz="1600" b="1" dirty="0" smtClean="0">
                          <a:latin typeface="Gisha" panose="020B0502040204020203" pitchFamily="34" charset="-79"/>
                          <a:cs typeface="+mn-cs"/>
                        </a:rPr>
                        <a:t>האכזבה </a:t>
                      </a:r>
                      <a:r>
                        <a:rPr lang="he-IL" sz="1600" b="1" dirty="0" err="1" smtClean="0">
                          <a:latin typeface="Gisha" panose="020B0502040204020203" pitchFamily="34" charset="-79"/>
                          <a:cs typeface="+mn-cs"/>
                        </a:rPr>
                        <a:t>מהאמנסיפציה</a:t>
                      </a:r>
                      <a:endParaRPr lang="en-US" sz="1600" b="1" dirty="0">
                        <a:latin typeface="Gisha" panose="020B0502040204020203" pitchFamily="34" charset="-79"/>
                        <a:cs typeface="+mn-cs"/>
                      </a:endParaRPr>
                    </a:p>
                  </a:txBody>
                  <a:tcPr/>
                </a:tc>
              </a:tr>
              <a:tr h="979714">
                <a:tc>
                  <a:txBody>
                    <a:bodyPr/>
                    <a:lstStyle/>
                    <a:p>
                      <a:pPr algn="r">
                        <a:lnSpc>
                          <a:spcPct val="150000"/>
                        </a:lnSpc>
                      </a:pPr>
                      <a:r>
                        <a:rPr lang="he-IL" sz="1600" b="1" dirty="0" smtClean="0">
                          <a:latin typeface="Gisha" panose="020B0502040204020203" pitchFamily="34" charset="-79"/>
                          <a:cs typeface="+mn-cs"/>
                        </a:rPr>
                        <a:t>כישלון המהפכה הסוציאליסטית</a:t>
                      </a:r>
                      <a:r>
                        <a:rPr lang="he-IL" sz="1600" b="1" baseline="0" dirty="0" smtClean="0">
                          <a:latin typeface="Gisha" panose="020B0502040204020203" pitchFamily="34" charset="-79"/>
                          <a:cs typeface="+mn-cs"/>
                        </a:rPr>
                        <a:t> ברוסיה (1905)</a:t>
                      </a:r>
                      <a:endParaRPr lang="en-US" sz="1600" b="1" dirty="0">
                        <a:latin typeface="Gisha" panose="020B0502040204020203" pitchFamily="34" charset="-79"/>
                        <a:cs typeface="+mn-cs"/>
                      </a:endParaRPr>
                    </a:p>
                  </a:txBody>
                  <a:tcPr/>
                </a:tc>
                <a:tc>
                  <a:txBody>
                    <a:bodyPr/>
                    <a:lstStyle/>
                    <a:p>
                      <a:pPr algn="r">
                        <a:lnSpc>
                          <a:spcPct val="150000"/>
                        </a:lnSpc>
                      </a:pPr>
                      <a:r>
                        <a:rPr lang="he-IL" sz="1600" b="1" dirty="0" smtClean="0">
                          <a:latin typeface="Gisha" panose="020B0502040204020203" pitchFamily="34" charset="-79"/>
                          <a:cs typeface="+mn-cs"/>
                        </a:rPr>
                        <a:t>תהליך</a:t>
                      </a:r>
                      <a:r>
                        <a:rPr lang="he-IL" sz="1600" b="1" baseline="0" dirty="0" smtClean="0">
                          <a:latin typeface="Gisha" panose="020B0502040204020203" pitchFamily="34" charset="-79"/>
                          <a:cs typeface="+mn-cs"/>
                        </a:rPr>
                        <a:t> החילון</a:t>
                      </a:r>
                      <a:endParaRPr lang="en-US" sz="1600" b="1" dirty="0">
                        <a:latin typeface="Gisha" panose="020B0502040204020203" pitchFamily="34" charset="-79"/>
                        <a:cs typeface="+mn-cs"/>
                      </a:endParaRPr>
                    </a:p>
                  </a:txBody>
                  <a:tcPr/>
                </a:tc>
              </a:tr>
              <a:tr h="979714">
                <a:tc>
                  <a:txBody>
                    <a:bodyPr/>
                    <a:lstStyle/>
                    <a:p>
                      <a:pPr algn="r">
                        <a:lnSpc>
                          <a:spcPct val="150000"/>
                        </a:lnSpc>
                      </a:pPr>
                      <a:r>
                        <a:rPr lang="he-IL" sz="1600" b="1" dirty="0" smtClean="0">
                          <a:latin typeface="Gisha" panose="020B0502040204020203" pitchFamily="34" charset="-79"/>
                          <a:cs typeface="+mn-cs"/>
                        </a:rPr>
                        <a:t>"קול קורא" של ויתקין (1905)</a:t>
                      </a:r>
                      <a:endParaRPr lang="en-US" sz="1600" b="1" dirty="0">
                        <a:latin typeface="Gisha" panose="020B0502040204020203" pitchFamily="34" charset="-79"/>
                        <a:cs typeface="+mn-cs"/>
                      </a:endParaRPr>
                    </a:p>
                  </a:txBody>
                  <a:tcPr/>
                </a:tc>
                <a:tc>
                  <a:txBody>
                    <a:bodyPr/>
                    <a:lstStyle/>
                    <a:p>
                      <a:pPr algn="r">
                        <a:lnSpc>
                          <a:spcPct val="150000"/>
                        </a:lnSpc>
                      </a:pPr>
                      <a:r>
                        <a:rPr lang="he-IL" sz="1600" b="1" dirty="0" smtClean="0">
                          <a:latin typeface="Gisha" panose="020B0502040204020203" pitchFamily="34" charset="-79"/>
                          <a:cs typeface="+mn-cs"/>
                        </a:rPr>
                        <a:t>מניע דתי- רצון לחיות</a:t>
                      </a:r>
                      <a:r>
                        <a:rPr lang="he-IL" sz="1600" b="1" baseline="0" dirty="0" smtClean="0">
                          <a:latin typeface="Gisha" panose="020B0502040204020203" pitchFamily="34" charset="-79"/>
                          <a:cs typeface="+mn-cs"/>
                        </a:rPr>
                        <a:t> ולהיקבר בארץ</a:t>
                      </a:r>
                      <a:endParaRPr lang="en-US" sz="1600" b="1" dirty="0">
                        <a:latin typeface="Gisha" panose="020B0502040204020203" pitchFamily="34" charset="-79"/>
                        <a:cs typeface="+mn-cs"/>
                      </a:endParaRPr>
                    </a:p>
                  </a:txBody>
                  <a:tcPr/>
                </a:tc>
              </a:tr>
            </a:tbl>
          </a:graphicData>
        </a:graphic>
      </p:graphicFrame>
    </p:spTree>
    <p:extLst>
      <p:ext uri="{BB962C8B-B14F-4D97-AF65-F5344CB8AC3E}">
        <p14:creationId xmlns:p14="http://schemas.microsoft.com/office/powerpoint/2010/main" val="3041158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9916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5" name="Oval 3"/>
          <p:cNvSpPr>
            <a:spLocks noChangeArrowheads="1"/>
          </p:cNvSpPr>
          <p:nvPr/>
        </p:nvSpPr>
        <p:spPr bwMode="auto">
          <a:xfrm>
            <a:off x="3505200" y="2209800"/>
            <a:ext cx="3200400" cy="2819400"/>
          </a:xfrm>
          <a:prstGeom prst="ellipse">
            <a:avLst/>
          </a:prstGeom>
          <a:noFill/>
          <a:ln w="762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b="1">
                <a:solidFill>
                  <a:schemeClr val="tx2"/>
                </a:solidFill>
                <a:latin typeface="Times New Roman" panose="02020603050405020304" pitchFamily="18" charset="0"/>
                <a:cs typeface="Times New Roman (Hebrew)" charset="-79"/>
              </a:defRPr>
            </a:lvl1pPr>
            <a:lvl2pPr marL="742950" indent="-285750">
              <a:defRPr sz="4800" b="1">
                <a:solidFill>
                  <a:schemeClr val="tx2"/>
                </a:solidFill>
                <a:latin typeface="Times New Roman" panose="02020603050405020304" pitchFamily="18" charset="0"/>
                <a:cs typeface="Times New Roman (Hebrew)" charset="-79"/>
              </a:defRPr>
            </a:lvl2pPr>
            <a:lvl3pPr marL="1143000" indent="-228600">
              <a:defRPr sz="4800" b="1">
                <a:solidFill>
                  <a:schemeClr val="tx2"/>
                </a:solidFill>
                <a:latin typeface="Times New Roman" panose="02020603050405020304" pitchFamily="18" charset="0"/>
                <a:cs typeface="Times New Roman (Hebrew)" charset="-79"/>
              </a:defRPr>
            </a:lvl3pPr>
            <a:lvl4pPr marL="1600200" indent="-228600">
              <a:defRPr sz="4800" b="1">
                <a:solidFill>
                  <a:schemeClr val="tx2"/>
                </a:solidFill>
                <a:latin typeface="Times New Roman" panose="02020603050405020304" pitchFamily="18" charset="0"/>
                <a:cs typeface="Times New Roman (Hebrew)" charset="-79"/>
              </a:defRPr>
            </a:lvl4pPr>
            <a:lvl5pPr marL="2057400" indent="-228600">
              <a:defRPr sz="4800" b="1">
                <a:solidFill>
                  <a:schemeClr val="tx2"/>
                </a:solidFill>
                <a:latin typeface="Times New Roman" panose="02020603050405020304" pitchFamily="18" charset="0"/>
                <a:cs typeface="Times New Roman (Hebrew)" charset="-79"/>
              </a:defRPr>
            </a:lvl5pPr>
            <a:lvl6pPr marL="25146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6pPr>
            <a:lvl7pPr marL="29718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7pPr>
            <a:lvl8pPr marL="34290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8pPr>
            <a:lvl9pPr marL="38862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9pPr>
          </a:lstStyle>
          <a:p>
            <a:pPr eaLnBrk="1" hangingPunct="1"/>
            <a:endParaRPr lang="en-US" altLang="en-US"/>
          </a:p>
        </p:txBody>
      </p:sp>
      <p:sp>
        <p:nvSpPr>
          <p:cNvPr id="33796" name="Text Box 4"/>
          <p:cNvSpPr txBox="1">
            <a:spLocks noChangeArrowheads="1"/>
          </p:cNvSpPr>
          <p:nvPr/>
        </p:nvSpPr>
        <p:spPr bwMode="auto">
          <a:xfrm>
            <a:off x="5334000" y="25908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2"/>
                </a:solidFill>
                <a:latin typeface="Times New Roman" panose="02020603050405020304" pitchFamily="18" charset="0"/>
                <a:cs typeface="Times New Roman (Hebrew)" charset="-79"/>
              </a:defRPr>
            </a:lvl1pPr>
            <a:lvl2pPr marL="742950" indent="-285750">
              <a:defRPr sz="4800" b="1">
                <a:solidFill>
                  <a:schemeClr val="tx2"/>
                </a:solidFill>
                <a:latin typeface="Times New Roman" panose="02020603050405020304" pitchFamily="18" charset="0"/>
                <a:cs typeface="Times New Roman (Hebrew)" charset="-79"/>
              </a:defRPr>
            </a:lvl2pPr>
            <a:lvl3pPr marL="1143000" indent="-228600">
              <a:defRPr sz="4800" b="1">
                <a:solidFill>
                  <a:schemeClr val="tx2"/>
                </a:solidFill>
                <a:latin typeface="Times New Roman" panose="02020603050405020304" pitchFamily="18" charset="0"/>
                <a:cs typeface="Times New Roman (Hebrew)" charset="-79"/>
              </a:defRPr>
            </a:lvl3pPr>
            <a:lvl4pPr marL="1600200" indent="-228600">
              <a:defRPr sz="4800" b="1">
                <a:solidFill>
                  <a:schemeClr val="tx2"/>
                </a:solidFill>
                <a:latin typeface="Times New Roman" panose="02020603050405020304" pitchFamily="18" charset="0"/>
                <a:cs typeface="Times New Roman (Hebrew)" charset="-79"/>
              </a:defRPr>
            </a:lvl4pPr>
            <a:lvl5pPr marL="2057400" indent="-228600">
              <a:defRPr sz="4800" b="1">
                <a:solidFill>
                  <a:schemeClr val="tx2"/>
                </a:solidFill>
                <a:latin typeface="Times New Roman" panose="02020603050405020304" pitchFamily="18" charset="0"/>
                <a:cs typeface="Times New Roman (Hebrew)" charset="-79"/>
              </a:defRPr>
            </a:lvl5pPr>
            <a:lvl6pPr marL="25146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6pPr>
            <a:lvl7pPr marL="29718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7pPr>
            <a:lvl8pPr marL="34290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8pPr>
            <a:lvl9pPr marL="38862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9pPr>
          </a:lstStyle>
          <a:p>
            <a:pPr algn="r" rtl="1" eaLnBrk="1" hangingPunct="1">
              <a:spcBef>
                <a:spcPct val="50000"/>
              </a:spcBef>
            </a:pPr>
            <a:r>
              <a:rPr kumimoji="1" lang="he-IL" altLang="en-US" sz="2400">
                <a:solidFill>
                  <a:schemeClr val="bg1"/>
                </a:solidFill>
              </a:rPr>
              <a:t>רוסיה</a:t>
            </a:r>
            <a:endParaRPr kumimoji="1" lang="en-US" altLang="en-US" sz="2400">
              <a:solidFill>
                <a:schemeClr val="bg1"/>
              </a:solidFill>
            </a:endParaRPr>
          </a:p>
        </p:txBody>
      </p:sp>
      <p:sp>
        <p:nvSpPr>
          <p:cNvPr id="33797" name="Text Box 5"/>
          <p:cNvSpPr txBox="1">
            <a:spLocks noChangeArrowheads="1"/>
          </p:cNvSpPr>
          <p:nvPr/>
        </p:nvSpPr>
        <p:spPr bwMode="auto">
          <a:xfrm>
            <a:off x="3581400" y="33528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2"/>
                </a:solidFill>
                <a:latin typeface="Times New Roman" panose="02020603050405020304" pitchFamily="18" charset="0"/>
                <a:cs typeface="Times New Roman (Hebrew)" charset="-79"/>
              </a:defRPr>
            </a:lvl1pPr>
            <a:lvl2pPr marL="742950" indent="-285750">
              <a:defRPr sz="4800" b="1">
                <a:solidFill>
                  <a:schemeClr val="tx2"/>
                </a:solidFill>
                <a:latin typeface="Times New Roman" panose="02020603050405020304" pitchFamily="18" charset="0"/>
                <a:cs typeface="Times New Roman (Hebrew)" charset="-79"/>
              </a:defRPr>
            </a:lvl2pPr>
            <a:lvl3pPr marL="1143000" indent="-228600">
              <a:defRPr sz="4800" b="1">
                <a:solidFill>
                  <a:schemeClr val="tx2"/>
                </a:solidFill>
                <a:latin typeface="Times New Roman" panose="02020603050405020304" pitchFamily="18" charset="0"/>
                <a:cs typeface="Times New Roman (Hebrew)" charset="-79"/>
              </a:defRPr>
            </a:lvl3pPr>
            <a:lvl4pPr marL="1600200" indent="-228600">
              <a:defRPr sz="4800" b="1">
                <a:solidFill>
                  <a:schemeClr val="tx2"/>
                </a:solidFill>
                <a:latin typeface="Times New Roman" panose="02020603050405020304" pitchFamily="18" charset="0"/>
                <a:cs typeface="Times New Roman (Hebrew)" charset="-79"/>
              </a:defRPr>
            </a:lvl4pPr>
            <a:lvl5pPr marL="2057400" indent="-228600">
              <a:defRPr sz="4800" b="1">
                <a:solidFill>
                  <a:schemeClr val="tx2"/>
                </a:solidFill>
                <a:latin typeface="Times New Roman" panose="02020603050405020304" pitchFamily="18" charset="0"/>
                <a:cs typeface="Times New Roman (Hebrew)" charset="-79"/>
              </a:defRPr>
            </a:lvl5pPr>
            <a:lvl6pPr marL="25146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6pPr>
            <a:lvl7pPr marL="29718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7pPr>
            <a:lvl8pPr marL="34290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8pPr>
            <a:lvl9pPr marL="38862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9pPr>
          </a:lstStyle>
          <a:p>
            <a:pPr algn="r" rtl="1" eaLnBrk="1" hangingPunct="1">
              <a:spcBef>
                <a:spcPct val="50000"/>
              </a:spcBef>
            </a:pPr>
            <a:r>
              <a:rPr kumimoji="1" lang="he-IL" altLang="en-US" sz="2400">
                <a:solidFill>
                  <a:schemeClr val="tx1"/>
                </a:solidFill>
              </a:rPr>
              <a:t>פולין</a:t>
            </a:r>
            <a:endParaRPr kumimoji="1" lang="en-US" altLang="en-US" sz="2400">
              <a:solidFill>
                <a:schemeClr val="tx1"/>
              </a:solidFill>
            </a:endParaRPr>
          </a:p>
        </p:txBody>
      </p:sp>
      <p:sp>
        <p:nvSpPr>
          <p:cNvPr id="33798" name="Text Box 6"/>
          <p:cNvSpPr txBox="1">
            <a:spLocks noChangeArrowheads="1"/>
          </p:cNvSpPr>
          <p:nvPr/>
        </p:nvSpPr>
        <p:spPr bwMode="auto">
          <a:xfrm>
            <a:off x="2971800" y="34290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2"/>
                </a:solidFill>
                <a:latin typeface="Times New Roman" panose="02020603050405020304" pitchFamily="18" charset="0"/>
                <a:cs typeface="Times New Roman (Hebrew)" charset="-79"/>
              </a:defRPr>
            </a:lvl1pPr>
            <a:lvl2pPr marL="742950" indent="-285750">
              <a:defRPr sz="4800" b="1">
                <a:solidFill>
                  <a:schemeClr val="tx2"/>
                </a:solidFill>
                <a:latin typeface="Times New Roman" panose="02020603050405020304" pitchFamily="18" charset="0"/>
                <a:cs typeface="Times New Roman (Hebrew)" charset="-79"/>
              </a:defRPr>
            </a:lvl2pPr>
            <a:lvl3pPr marL="1143000" indent="-228600">
              <a:defRPr sz="4800" b="1">
                <a:solidFill>
                  <a:schemeClr val="tx2"/>
                </a:solidFill>
                <a:latin typeface="Times New Roman" panose="02020603050405020304" pitchFamily="18" charset="0"/>
                <a:cs typeface="Times New Roman (Hebrew)" charset="-79"/>
              </a:defRPr>
            </a:lvl3pPr>
            <a:lvl4pPr marL="1600200" indent="-228600">
              <a:defRPr sz="4800" b="1">
                <a:solidFill>
                  <a:schemeClr val="tx2"/>
                </a:solidFill>
                <a:latin typeface="Times New Roman" panose="02020603050405020304" pitchFamily="18" charset="0"/>
                <a:cs typeface="Times New Roman (Hebrew)" charset="-79"/>
              </a:defRPr>
            </a:lvl4pPr>
            <a:lvl5pPr marL="2057400" indent="-228600">
              <a:defRPr sz="4800" b="1">
                <a:solidFill>
                  <a:schemeClr val="tx2"/>
                </a:solidFill>
                <a:latin typeface="Times New Roman" panose="02020603050405020304" pitchFamily="18" charset="0"/>
                <a:cs typeface="Times New Roman (Hebrew)" charset="-79"/>
              </a:defRPr>
            </a:lvl5pPr>
            <a:lvl6pPr marL="25146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6pPr>
            <a:lvl7pPr marL="29718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7pPr>
            <a:lvl8pPr marL="34290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8pPr>
            <a:lvl9pPr marL="38862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9pPr>
          </a:lstStyle>
          <a:p>
            <a:pPr algn="r" rtl="1" eaLnBrk="1" hangingPunct="1">
              <a:spcBef>
                <a:spcPct val="50000"/>
              </a:spcBef>
            </a:pPr>
            <a:r>
              <a:rPr kumimoji="1" lang="he-IL" altLang="en-US" sz="2400">
                <a:solidFill>
                  <a:srgbClr val="FFFF00"/>
                </a:solidFill>
              </a:rPr>
              <a:t>גרמניה</a:t>
            </a:r>
            <a:endParaRPr kumimoji="1" lang="en-US" altLang="en-US" sz="2400">
              <a:solidFill>
                <a:srgbClr val="FFFF00"/>
              </a:solidFill>
            </a:endParaRPr>
          </a:p>
        </p:txBody>
      </p:sp>
      <p:sp>
        <p:nvSpPr>
          <p:cNvPr id="33799" name="Line 7"/>
          <p:cNvSpPr>
            <a:spLocks noChangeShapeType="1"/>
          </p:cNvSpPr>
          <p:nvPr/>
        </p:nvSpPr>
        <p:spPr bwMode="auto">
          <a:xfrm>
            <a:off x="4953000" y="3657600"/>
            <a:ext cx="2895600" cy="2209800"/>
          </a:xfrm>
          <a:prstGeom prst="line">
            <a:avLst/>
          </a:prstGeom>
          <a:noFill/>
          <a:ln w="161925"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0" name="Text Box 8"/>
          <p:cNvSpPr txBox="1">
            <a:spLocks noChangeArrowheads="1"/>
          </p:cNvSpPr>
          <p:nvPr/>
        </p:nvSpPr>
        <p:spPr bwMode="auto">
          <a:xfrm>
            <a:off x="7924800" y="5867400"/>
            <a:ext cx="1219200" cy="592138"/>
          </a:xfrm>
          <a:prstGeom prst="rect">
            <a:avLst/>
          </a:prstGeom>
          <a:solidFill>
            <a:schemeClr val="accent1"/>
          </a:solidFill>
          <a:ln w="12700" cap="sq">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defRPr/>
            </a:pPr>
            <a:r>
              <a:rPr kumimoji="1" lang="he-IL" altLang="en-US" sz="3200">
                <a:solidFill>
                  <a:schemeClr val="tx1"/>
                </a:solidFill>
                <a:effectLst>
                  <a:outerShdw blurRad="38100" dist="38100" dir="2700000" algn="tl">
                    <a:srgbClr val="000000"/>
                  </a:outerShdw>
                </a:effectLst>
              </a:rPr>
              <a:t>א"י</a:t>
            </a:r>
            <a:endParaRPr kumimoji="1" lang="en-US" altLang="en-US" sz="3200">
              <a:solidFill>
                <a:schemeClr val="tx1"/>
              </a:solidFill>
              <a:effectLst>
                <a:outerShdw blurRad="38100" dist="38100" dir="2700000" algn="tl">
                  <a:srgbClr val="000000"/>
                </a:outerShdw>
              </a:effectLst>
            </a:endParaRPr>
          </a:p>
        </p:txBody>
      </p:sp>
      <p:sp>
        <p:nvSpPr>
          <p:cNvPr id="33802" name="Text Box 10"/>
          <p:cNvSpPr txBox="1">
            <a:spLocks noChangeArrowheads="1"/>
          </p:cNvSpPr>
          <p:nvPr/>
        </p:nvSpPr>
        <p:spPr bwMode="auto">
          <a:xfrm>
            <a:off x="4572000" y="43434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2"/>
                </a:solidFill>
                <a:latin typeface="Times New Roman" panose="02020603050405020304" pitchFamily="18" charset="0"/>
                <a:cs typeface="Times New Roman (Hebrew)" charset="-79"/>
              </a:defRPr>
            </a:lvl1pPr>
            <a:lvl2pPr marL="742950" indent="-285750">
              <a:defRPr sz="4800" b="1">
                <a:solidFill>
                  <a:schemeClr val="tx2"/>
                </a:solidFill>
                <a:latin typeface="Times New Roman" panose="02020603050405020304" pitchFamily="18" charset="0"/>
                <a:cs typeface="Times New Roman (Hebrew)" charset="-79"/>
              </a:defRPr>
            </a:lvl2pPr>
            <a:lvl3pPr marL="1143000" indent="-228600">
              <a:defRPr sz="4800" b="1">
                <a:solidFill>
                  <a:schemeClr val="tx2"/>
                </a:solidFill>
                <a:latin typeface="Times New Roman" panose="02020603050405020304" pitchFamily="18" charset="0"/>
                <a:cs typeface="Times New Roman (Hebrew)" charset="-79"/>
              </a:defRPr>
            </a:lvl3pPr>
            <a:lvl4pPr marL="1600200" indent="-228600">
              <a:defRPr sz="4800" b="1">
                <a:solidFill>
                  <a:schemeClr val="tx2"/>
                </a:solidFill>
                <a:latin typeface="Times New Roman" panose="02020603050405020304" pitchFamily="18" charset="0"/>
                <a:cs typeface="Times New Roman (Hebrew)" charset="-79"/>
              </a:defRPr>
            </a:lvl4pPr>
            <a:lvl5pPr marL="2057400" indent="-228600">
              <a:defRPr sz="4800" b="1">
                <a:solidFill>
                  <a:schemeClr val="tx2"/>
                </a:solidFill>
                <a:latin typeface="Times New Roman" panose="02020603050405020304" pitchFamily="18" charset="0"/>
                <a:cs typeface="Times New Roman (Hebrew)" charset="-79"/>
              </a:defRPr>
            </a:lvl5pPr>
            <a:lvl6pPr marL="25146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6pPr>
            <a:lvl7pPr marL="29718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7pPr>
            <a:lvl8pPr marL="34290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8pPr>
            <a:lvl9pPr marL="38862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9pPr>
          </a:lstStyle>
          <a:p>
            <a:pPr algn="r" rtl="1" eaLnBrk="1" hangingPunct="1">
              <a:spcBef>
                <a:spcPct val="50000"/>
              </a:spcBef>
            </a:pPr>
            <a:r>
              <a:rPr lang="he-IL" altLang="en-US" sz="2400" b="0">
                <a:solidFill>
                  <a:schemeClr val="tx1"/>
                </a:solidFill>
              </a:rPr>
              <a:t>רומניה</a:t>
            </a:r>
            <a:endParaRPr lang="en-US" altLang="en-US" sz="2400" b="0">
              <a:solidFill>
                <a:schemeClr val="tx1"/>
              </a:solidFill>
            </a:endParaRPr>
          </a:p>
        </p:txBody>
      </p:sp>
    </p:spTree>
    <p:extLst>
      <p:ext uri="{BB962C8B-B14F-4D97-AF65-F5344CB8AC3E}">
        <p14:creationId xmlns:p14="http://schemas.microsoft.com/office/powerpoint/2010/main" val="219932226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box(in)">
                                      <p:cBhvr>
                                        <p:cTn id="7" dur="500"/>
                                        <p:tgtEl>
                                          <p:spTgt spid="33794"/>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3796"/>
                                        </p:tgtEl>
                                        <p:attrNameLst>
                                          <p:attrName>style.visibility</p:attrName>
                                        </p:attrNameLst>
                                      </p:cBhvr>
                                      <p:to>
                                        <p:strVal val="visible"/>
                                      </p:to>
                                    </p:set>
                                    <p:animEffect transition="in" filter="box(in)">
                                      <p:cBhvr>
                                        <p:cTn id="11" dur="500"/>
                                        <p:tgtEl>
                                          <p:spTgt spid="33796"/>
                                        </p:tgtEl>
                                      </p:cBhvr>
                                    </p:animEffect>
                                  </p:childTnLst>
                                </p:cTn>
                              </p:par>
                            </p:childTnLst>
                          </p:cTn>
                        </p:par>
                        <p:par>
                          <p:cTn id="12" fill="hold" nodeType="afterGroup">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33802"/>
                                        </p:tgtEl>
                                        <p:attrNameLst>
                                          <p:attrName>style.visibility</p:attrName>
                                        </p:attrNameLst>
                                      </p:cBhvr>
                                      <p:to>
                                        <p:strVal val="visible"/>
                                      </p:to>
                                    </p:set>
                                    <p:animEffect transition="in" filter="box(in)">
                                      <p:cBhvr>
                                        <p:cTn id="15" dur="500"/>
                                        <p:tgtEl>
                                          <p:spTgt spid="33802"/>
                                        </p:tgtEl>
                                      </p:cBhvr>
                                    </p:animEffect>
                                  </p:childTnLst>
                                </p:cTn>
                              </p:par>
                            </p:childTnLst>
                          </p:cTn>
                        </p:par>
                        <p:par>
                          <p:cTn id="16" fill="hold" nodeType="afterGroup">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33797"/>
                                        </p:tgtEl>
                                        <p:attrNameLst>
                                          <p:attrName>style.visibility</p:attrName>
                                        </p:attrNameLst>
                                      </p:cBhvr>
                                      <p:to>
                                        <p:strVal val="visible"/>
                                      </p:to>
                                    </p:set>
                                    <p:animEffect transition="in" filter="box(in)">
                                      <p:cBhvr>
                                        <p:cTn id="19" dur="500"/>
                                        <p:tgtEl>
                                          <p:spTgt spid="33797"/>
                                        </p:tgtEl>
                                      </p:cBhvr>
                                    </p:animEffect>
                                  </p:childTnLst>
                                </p:cTn>
                              </p:par>
                            </p:childTnLst>
                          </p:cTn>
                        </p:par>
                        <p:par>
                          <p:cTn id="20" fill="hold" nodeType="afterGroup">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33798"/>
                                        </p:tgtEl>
                                        <p:attrNameLst>
                                          <p:attrName>style.visibility</p:attrName>
                                        </p:attrNameLst>
                                      </p:cBhvr>
                                      <p:to>
                                        <p:strVal val="visible"/>
                                      </p:to>
                                    </p:set>
                                    <p:animEffect transition="in" filter="box(in)">
                                      <p:cBhvr>
                                        <p:cTn id="23" dur="500"/>
                                        <p:tgtEl>
                                          <p:spTgt spid="33798"/>
                                        </p:tgtEl>
                                      </p:cBhvr>
                                    </p:animEffect>
                                  </p:childTnLst>
                                </p:cTn>
                              </p:par>
                            </p:childTnLst>
                          </p:cTn>
                        </p:par>
                        <p:par>
                          <p:cTn id="24" fill="hold" nodeType="afterGroup">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33795"/>
                                        </p:tgtEl>
                                        <p:attrNameLst>
                                          <p:attrName>style.visibility</p:attrName>
                                        </p:attrNameLst>
                                      </p:cBhvr>
                                      <p:to>
                                        <p:strVal val="visible"/>
                                      </p:to>
                                    </p:set>
                                    <p:animEffect transition="in" filter="box(in)">
                                      <p:cBhvr>
                                        <p:cTn id="27" dur="500"/>
                                        <p:tgtEl>
                                          <p:spTgt spid="33795"/>
                                        </p:tgtEl>
                                      </p:cBhvr>
                                    </p:animEffect>
                                  </p:childTnLst>
                                </p:cTn>
                              </p:par>
                            </p:childTnLst>
                          </p:cTn>
                        </p:par>
                        <p:par>
                          <p:cTn id="28" fill="hold" nodeType="afterGroup">
                            <p:stCondLst>
                              <p:cond delay="3000"/>
                            </p:stCondLst>
                            <p:childTnLst>
                              <p:par>
                                <p:cTn id="29" presetID="4" presetClass="entr" presetSubtype="16" fill="hold" grpId="0" nodeType="afterEffect">
                                  <p:stCondLst>
                                    <p:cond delay="0"/>
                                  </p:stCondLst>
                                  <p:childTnLst>
                                    <p:set>
                                      <p:cBhvr>
                                        <p:cTn id="30" dur="1" fill="hold">
                                          <p:stCondLst>
                                            <p:cond delay="0"/>
                                          </p:stCondLst>
                                        </p:cTn>
                                        <p:tgtEl>
                                          <p:spTgt spid="33799"/>
                                        </p:tgtEl>
                                        <p:attrNameLst>
                                          <p:attrName>style.visibility</p:attrName>
                                        </p:attrNameLst>
                                      </p:cBhvr>
                                      <p:to>
                                        <p:strVal val="visible"/>
                                      </p:to>
                                    </p:set>
                                    <p:animEffect transition="in" filter="box(in)">
                                      <p:cBhvr>
                                        <p:cTn id="31" dur="500"/>
                                        <p:tgtEl>
                                          <p:spTgt spid="33799"/>
                                        </p:tgtEl>
                                      </p:cBhvr>
                                    </p:animEffect>
                                  </p:childTnLst>
                                </p:cTn>
                              </p:par>
                            </p:childTnLst>
                          </p:cTn>
                        </p:par>
                        <p:par>
                          <p:cTn id="32" fill="hold" nodeType="afterGroup">
                            <p:stCondLst>
                              <p:cond delay="3500"/>
                            </p:stCondLst>
                            <p:childTnLst>
                              <p:par>
                                <p:cTn id="33" presetID="4" presetClass="entr" presetSubtype="16" fill="hold" grpId="0" nodeType="afterEffect">
                                  <p:stCondLst>
                                    <p:cond delay="0"/>
                                  </p:stCondLst>
                                  <p:childTnLst>
                                    <p:set>
                                      <p:cBhvr>
                                        <p:cTn id="34" dur="1" fill="hold">
                                          <p:stCondLst>
                                            <p:cond delay="0"/>
                                          </p:stCondLst>
                                        </p:cTn>
                                        <p:tgtEl>
                                          <p:spTgt spid="33800"/>
                                        </p:tgtEl>
                                        <p:attrNameLst>
                                          <p:attrName>style.visibility</p:attrName>
                                        </p:attrNameLst>
                                      </p:cBhvr>
                                      <p:to>
                                        <p:strVal val="visible"/>
                                      </p:to>
                                    </p:set>
                                    <p:animEffect transition="in" filter="box(in)">
                                      <p:cBhvr>
                                        <p:cTn id="35" dur="500"/>
                                        <p:tgtEl>
                                          <p:spTgt spid="33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nimBg="1"/>
      <p:bldP spid="33796" grpId="0"/>
      <p:bldP spid="33797" grpId="0"/>
      <p:bldP spid="33798" grpId="0"/>
      <p:bldP spid="33799" grpId="0" animBg="1"/>
      <p:bldP spid="33800" grpId="0" animBg="1"/>
      <p:bldP spid="3380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394" y="0"/>
            <a:ext cx="8839200" cy="5724644"/>
          </a:xfrm>
          <a:prstGeom prst="rect">
            <a:avLst/>
          </a:prstGeom>
          <a:noFill/>
        </p:spPr>
        <p:txBody>
          <a:bodyPr wrap="square" rtlCol="0">
            <a:spAutoFit/>
          </a:bodyPr>
          <a:lstStyle/>
          <a:p>
            <a:pPr algn="r" rtl="1">
              <a:lnSpc>
                <a:spcPct val="150000"/>
              </a:lnSpc>
            </a:pPr>
            <a:r>
              <a:rPr lang="he-IL" sz="2800" b="1" u="sng" dirty="0" smtClean="0">
                <a:solidFill>
                  <a:schemeClr val="accent1"/>
                </a:solidFill>
                <a:latin typeface="Gisha" panose="020B0502040204020203" pitchFamily="34" charset="-79"/>
              </a:rPr>
              <a:t>קשיי המתיישבים בעלייה הראשונה:</a:t>
            </a:r>
          </a:p>
          <a:p>
            <a:pPr marL="342900" indent="-342900" algn="r" rtl="1">
              <a:lnSpc>
                <a:spcPct val="150000"/>
              </a:lnSpc>
              <a:buAutoNum type="arabicPeriod"/>
            </a:pPr>
            <a:r>
              <a:rPr lang="he-IL" sz="2400" b="1" dirty="0" smtClean="0">
                <a:latin typeface="Gisha" panose="020B0502040204020203" pitchFamily="34" charset="-79"/>
              </a:rPr>
              <a:t>תנאי האקלים</a:t>
            </a:r>
          </a:p>
          <a:p>
            <a:pPr marL="342900" indent="-342900" algn="r" rtl="1">
              <a:lnSpc>
                <a:spcPct val="150000"/>
              </a:lnSpc>
              <a:buAutoNum type="arabicPeriod"/>
            </a:pPr>
            <a:r>
              <a:rPr lang="he-IL" sz="2400" b="1" dirty="0" smtClean="0">
                <a:latin typeface="Gisha" panose="020B0502040204020203" pitchFamily="34" charset="-79"/>
              </a:rPr>
              <a:t>היעדר תשתיות</a:t>
            </a:r>
          </a:p>
          <a:p>
            <a:pPr marL="342900" indent="-342900" algn="r" rtl="1">
              <a:lnSpc>
                <a:spcPct val="150000"/>
              </a:lnSpc>
              <a:buAutoNum type="arabicPeriod"/>
            </a:pPr>
            <a:r>
              <a:rPr lang="he-IL" sz="2400" b="1" dirty="0" smtClean="0">
                <a:latin typeface="Gisha" panose="020B0502040204020203" pitchFamily="34" charset="-79"/>
              </a:rPr>
              <a:t>התנכלות ערבים</a:t>
            </a:r>
          </a:p>
          <a:p>
            <a:pPr marL="342900" indent="-342900" algn="r" rtl="1">
              <a:lnSpc>
                <a:spcPct val="150000"/>
              </a:lnSpc>
              <a:buAutoNum type="arabicPeriod"/>
            </a:pPr>
            <a:r>
              <a:rPr lang="he-IL" sz="2400" b="1" dirty="0" smtClean="0">
                <a:latin typeface="Gisha" panose="020B0502040204020203" pitchFamily="34" charset="-79"/>
              </a:rPr>
              <a:t>התנכלות השלטון הטורקי</a:t>
            </a:r>
          </a:p>
          <a:p>
            <a:pPr marL="342900" indent="-342900" algn="r" rtl="1">
              <a:lnSpc>
                <a:spcPct val="150000"/>
              </a:lnSpc>
              <a:buAutoNum type="arabicPeriod"/>
            </a:pPr>
            <a:r>
              <a:rPr lang="he-IL" sz="2400" b="1" dirty="0" smtClean="0">
                <a:latin typeface="Gisha" panose="020B0502040204020203" pitchFamily="34" charset="-79"/>
              </a:rPr>
              <a:t>מחלות</a:t>
            </a:r>
          </a:p>
          <a:p>
            <a:pPr marL="342900" indent="-342900" algn="r" rtl="1">
              <a:lnSpc>
                <a:spcPct val="150000"/>
              </a:lnSpc>
              <a:buAutoNum type="arabicPeriod"/>
            </a:pPr>
            <a:r>
              <a:rPr lang="he-IL" sz="2400" b="1" dirty="0" smtClean="0">
                <a:latin typeface="Gisha" panose="020B0502040204020203" pitchFamily="34" charset="-79"/>
              </a:rPr>
              <a:t>היעדר ידע בחקלאות</a:t>
            </a:r>
          </a:p>
          <a:p>
            <a:pPr marL="342900" indent="-342900" algn="r" rtl="1">
              <a:lnSpc>
                <a:spcPct val="150000"/>
              </a:lnSpc>
              <a:buAutoNum type="arabicPeriod"/>
            </a:pPr>
            <a:endParaRPr lang="he-IL" sz="2400" b="1" dirty="0">
              <a:latin typeface="Gisha" panose="020B0502040204020203" pitchFamily="34" charset="-79"/>
            </a:endParaRPr>
          </a:p>
          <a:p>
            <a:pPr algn="r" rtl="1">
              <a:lnSpc>
                <a:spcPct val="150000"/>
              </a:lnSpc>
            </a:pPr>
            <a:r>
              <a:rPr lang="he-IL" sz="2400" b="1" dirty="0" smtClean="0">
                <a:latin typeface="Gisha" panose="020B0502040204020203" pitchFamily="34" charset="-79"/>
              </a:rPr>
              <a:t>גם אנשי העלייה השנייה סבלו מאותם קשיים, אך נוספו להם גם קשיים שהציבו להם אנשי העלייה הראשונה והסכסוך שנגרם כתוצאה מכך... </a:t>
            </a:r>
          </a:p>
        </p:txBody>
      </p:sp>
      <p:sp>
        <p:nvSpPr>
          <p:cNvPr id="3" name="TextBox 2"/>
          <p:cNvSpPr txBox="1"/>
          <p:nvPr/>
        </p:nvSpPr>
        <p:spPr>
          <a:xfrm rot="19007189">
            <a:off x="-165983" y="782081"/>
            <a:ext cx="2362200" cy="381000"/>
          </a:xfrm>
          <a:prstGeom prst="rect">
            <a:avLst/>
          </a:prstGeom>
          <a:solidFill>
            <a:srgbClr val="FFC000"/>
          </a:solidFill>
        </p:spPr>
        <p:txBody>
          <a:bodyPr wrap="square" rtlCol="0">
            <a:spAutoFit/>
          </a:bodyPr>
          <a:lstStyle/>
          <a:p>
            <a:pPr algn="ctr"/>
            <a:r>
              <a:rPr lang="en-US" b="1" dirty="0" smtClean="0"/>
              <a:t>www.agurim.co.il</a:t>
            </a:r>
            <a:endParaRPr lang="en-US" b="1" dirty="0"/>
          </a:p>
        </p:txBody>
      </p:sp>
    </p:spTree>
    <p:extLst>
      <p:ext uri="{BB962C8B-B14F-4D97-AF65-F5344CB8AC3E}">
        <p14:creationId xmlns:p14="http://schemas.microsoft.com/office/powerpoint/2010/main" val="2599261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371600" y="0"/>
            <a:ext cx="7772400" cy="1143000"/>
          </a:xfrm>
        </p:spPr>
        <p:txBody>
          <a:bodyPr/>
          <a:lstStyle/>
          <a:p>
            <a:pPr algn="ctr"/>
            <a:r>
              <a:rPr lang="he-IL" altLang="en-US" b="1" dirty="0" smtClean="0">
                <a:cs typeface="+mn-cs"/>
              </a:rPr>
              <a:t>הקשיים עמם התמודדו העולים</a:t>
            </a:r>
            <a:endParaRPr lang="en-US" altLang="en-US" b="1" dirty="0" smtClean="0">
              <a:cs typeface="+mn-cs"/>
            </a:endParaRPr>
          </a:p>
        </p:txBody>
      </p:sp>
      <p:sp>
        <p:nvSpPr>
          <p:cNvPr id="34819" name="Text Box 3"/>
          <p:cNvSpPr txBox="1">
            <a:spLocks noChangeArrowheads="1"/>
          </p:cNvSpPr>
          <p:nvPr/>
        </p:nvSpPr>
        <p:spPr bwMode="auto">
          <a:xfrm>
            <a:off x="6324600" y="1219200"/>
            <a:ext cx="28194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2"/>
                </a:solidFill>
                <a:latin typeface="Times New Roman" panose="02020603050405020304" pitchFamily="18" charset="0"/>
                <a:cs typeface="Times New Roman (Hebrew)" charset="-79"/>
              </a:defRPr>
            </a:lvl1pPr>
            <a:lvl2pPr marL="742950" indent="-285750">
              <a:defRPr sz="4800" b="1">
                <a:solidFill>
                  <a:schemeClr val="tx2"/>
                </a:solidFill>
                <a:latin typeface="Times New Roman" panose="02020603050405020304" pitchFamily="18" charset="0"/>
                <a:cs typeface="Times New Roman (Hebrew)" charset="-79"/>
              </a:defRPr>
            </a:lvl2pPr>
            <a:lvl3pPr marL="1143000" indent="-228600">
              <a:defRPr sz="4800" b="1">
                <a:solidFill>
                  <a:schemeClr val="tx2"/>
                </a:solidFill>
                <a:latin typeface="Times New Roman" panose="02020603050405020304" pitchFamily="18" charset="0"/>
                <a:cs typeface="Times New Roman (Hebrew)" charset="-79"/>
              </a:defRPr>
            </a:lvl3pPr>
            <a:lvl4pPr marL="1600200" indent="-228600">
              <a:defRPr sz="4800" b="1">
                <a:solidFill>
                  <a:schemeClr val="tx2"/>
                </a:solidFill>
                <a:latin typeface="Times New Roman" panose="02020603050405020304" pitchFamily="18" charset="0"/>
                <a:cs typeface="Times New Roman (Hebrew)" charset="-79"/>
              </a:defRPr>
            </a:lvl4pPr>
            <a:lvl5pPr marL="2057400" indent="-228600">
              <a:defRPr sz="4800" b="1">
                <a:solidFill>
                  <a:schemeClr val="tx2"/>
                </a:solidFill>
                <a:latin typeface="Times New Roman" panose="02020603050405020304" pitchFamily="18" charset="0"/>
                <a:cs typeface="Times New Roman (Hebrew)" charset="-79"/>
              </a:defRPr>
            </a:lvl5pPr>
            <a:lvl6pPr marL="25146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6pPr>
            <a:lvl7pPr marL="29718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7pPr>
            <a:lvl8pPr marL="34290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8pPr>
            <a:lvl9pPr marL="38862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9pPr>
          </a:lstStyle>
          <a:p>
            <a:pPr algn="r" rtl="1" eaLnBrk="1" hangingPunct="1">
              <a:spcBef>
                <a:spcPct val="50000"/>
              </a:spcBef>
            </a:pPr>
            <a:r>
              <a:rPr lang="he-IL" altLang="en-US" sz="2000" u="sng">
                <a:solidFill>
                  <a:schemeClr val="tx1"/>
                </a:solidFill>
                <a:latin typeface="Arial" panose="020B0604020202020204" pitchFamily="34" charset="0"/>
                <a:cs typeface="Arial" panose="020B0604020202020204" pitchFamily="34" charset="0"/>
              </a:rPr>
              <a:t>קשים אובייקטיביים</a:t>
            </a:r>
          </a:p>
          <a:p>
            <a:pPr algn="r" rtl="1" eaLnBrk="1" hangingPunct="1">
              <a:spcBef>
                <a:spcPct val="50000"/>
              </a:spcBef>
            </a:pPr>
            <a:r>
              <a:rPr lang="he-IL" altLang="en-US" sz="2000">
                <a:solidFill>
                  <a:schemeClr val="tx1"/>
                </a:solidFill>
                <a:latin typeface="Arial" panose="020B0604020202020204" pitchFamily="34" charset="0"/>
                <a:cs typeface="Arial" panose="020B0604020202020204" pitchFamily="34" charset="0"/>
              </a:rPr>
              <a:t>תנאי אקלים קשים</a:t>
            </a:r>
          </a:p>
          <a:p>
            <a:pPr algn="r" rtl="1" eaLnBrk="1" hangingPunct="1">
              <a:spcBef>
                <a:spcPct val="50000"/>
              </a:spcBef>
            </a:pPr>
            <a:r>
              <a:rPr lang="he-IL" altLang="en-US" sz="2000">
                <a:solidFill>
                  <a:schemeClr val="tx1"/>
                </a:solidFill>
                <a:latin typeface="Arial" panose="020B0604020202020204" pitchFamily="34" charset="0"/>
                <a:cs typeface="Arial" panose="020B0604020202020204" pitchFamily="34" charset="0"/>
              </a:rPr>
              <a:t>מחלות</a:t>
            </a:r>
          </a:p>
          <a:p>
            <a:pPr algn="r" rtl="1" eaLnBrk="1" hangingPunct="1">
              <a:spcBef>
                <a:spcPct val="50000"/>
              </a:spcBef>
            </a:pPr>
            <a:r>
              <a:rPr lang="he-IL" altLang="en-US" sz="2000">
                <a:solidFill>
                  <a:schemeClr val="tx1"/>
                </a:solidFill>
                <a:latin typeface="Arial" panose="020B0604020202020204" pitchFamily="34" charset="0"/>
                <a:cs typeface="Arial" panose="020B0604020202020204" pitchFamily="34" charset="0"/>
              </a:rPr>
              <a:t>העדר כושר גופני</a:t>
            </a:r>
          </a:p>
          <a:p>
            <a:pPr algn="r" rtl="1" eaLnBrk="1" hangingPunct="1">
              <a:spcBef>
                <a:spcPct val="50000"/>
              </a:spcBef>
            </a:pPr>
            <a:r>
              <a:rPr lang="he-IL" altLang="en-US" sz="2000">
                <a:solidFill>
                  <a:schemeClr val="tx1"/>
                </a:solidFill>
                <a:latin typeface="Arial" panose="020B0604020202020204" pitchFamily="34" charset="0"/>
                <a:cs typeface="Arial" panose="020B0604020202020204" pitchFamily="34" charset="0"/>
              </a:rPr>
              <a:t>העדר ידע בחקלאות</a:t>
            </a:r>
          </a:p>
          <a:p>
            <a:pPr algn="r" rtl="1" eaLnBrk="1" hangingPunct="1">
              <a:spcBef>
                <a:spcPct val="50000"/>
              </a:spcBef>
            </a:pPr>
            <a:r>
              <a:rPr lang="he-IL" altLang="en-US" sz="2000">
                <a:solidFill>
                  <a:schemeClr val="tx1"/>
                </a:solidFill>
                <a:latin typeface="Arial" panose="020B0604020202020204" pitchFamily="34" charset="0"/>
                <a:cs typeface="Arial" panose="020B0604020202020204" pitchFamily="34" charset="0"/>
              </a:rPr>
              <a:t>מחסור בהן להשקעה</a:t>
            </a:r>
          </a:p>
          <a:p>
            <a:pPr algn="r" rtl="1" eaLnBrk="1" hangingPunct="1">
              <a:spcBef>
                <a:spcPct val="50000"/>
              </a:spcBef>
            </a:pPr>
            <a:r>
              <a:rPr lang="he-IL" altLang="en-US" sz="2000">
                <a:solidFill>
                  <a:schemeClr val="tx1"/>
                </a:solidFill>
                <a:latin typeface="Arial" panose="020B0604020202020204" pitchFamily="34" charset="0"/>
                <a:cs typeface="Arial" panose="020B0604020202020204" pitchFamily="34" charset="0"/>
              </a:rPr>
              <a:t>קנית אדמות סלעים,ביצות</a:t>
            </a:r>
            <a:endParaRPr lang="en-US" altLang="en-US" sz="2000">
              <a:solidFill>
                <a:schemeClr val="tx1"/>
              </a:solidFill>
              <a:latin typeface="Arial" panose="020B0604020202020204" pitchFamily="34" charset="0"/>
              <a:cs typeface="Arial" panose="020B0604020202020204" pitchFamily="34" charset="0"/>
            </a:endParaRPr>
          </a:p>
        </p:txBody>
      </p:sp>
      <p:sp>
        <p:nvSpPr>
          <p:cNvPr id="34820" name="Text Box 4"/>
          <p:cNvSpPr txBox="1">
            <a:spLocks noChangeArrowheads="1"/>
          </p:cNvSpPr>
          <p:nvPr/>
        </p:nvSpPr>
        <p:spPr bwMode="auto">
          <a:xfrm>
            <a:off x="3733800" y="1219200"/>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2"/>
                </a:solidFill>
                <a:latin typeface="Times New Roman" panose="02020603050405020304" pitchFamily="18" charset="0"/>
                <a:cs typeface="Times New Roman (Hebrew)" charset="-79"/>
              </a:defRPr>
            </a:lvl1pPr>
            <a:lvl2pPr marL="742950" indent="-285750">
              <a:defRPr sz="4800" b="1">
                <a:solidFill>
                  <a:schemeClr val="tx2"/>
                </a:solidFill>
                <a:latin typeface="Times New Roman" panose="02020603050405020304" pitchFamily="18" charset="0"/>
                <a:cs typeface="Times New Roman (Hebrew)" charset="-79"/>
              </a:defRPr>
            </a:lvl2pPr>
            <a:lvl3pPr marL="1143000" indent="-228600">
              <a:defRPr sz="4800" b="1">
                <a:solidFill>
                  <a:schemeClr val="tx2"/>
                </a:solidFill>
                <a:latin typeface="Times New Roman" panose="02020603050405020304" pitchFamily="18" charset="0"/>
                <a:cs typeface="Times New Roman (Hebrew)" charset="-79"/>
              </a:defRPr>
            </a:lvl3pPr>
            <a:lvl4pPr marL="1600200" indent="-228600">
              <a:defRPr sz="4800" b="1">
                <a:solidFill>
                  <a:schemeClr val="tx2"/>
                </a:solidFill>
                <a:latin typeface="Times New Roman" panose="02020603050405020304" pitchFamily="18" charset="0"/>
                <a:cs typeface="Times New Roman (Hebrew)" charset="-79"/>
              </a:defRPr>
            </a:lvl4pPr>
            <a:lvl5pPr marL="2057400" indent="-228600">
              <a:defRPr sz="4800" b="1">
                <a:solidFill>
                  <a:schemeClr val="tx2"/>
                </a:solidFill>
                <a:latin typeface="Times New Roman" panose="02020603050405020304" pitchFamily="18" charset="0"/>
                <a:cs typeface="Times New Roman (Hebrew)" charset="-79"/>
              </a:defRPr>
            </a:lvl5pPr>
            <a:lvl6pPr marL="25146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6pPr>
            <a:lvl7pPr marL="29718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7pPr>
            <a:lvl8pPr marL="34290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8pPr>
            <a:lvl9pPr marL="38862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9pPr>
          </a:lstStyle>
          <a:p>
            <a:pPr algn="r" rtl="1" eaLnBrk="1" hangingPunct="1">
              <a:spcBef>
                <a:spcPct val="50000"/>
              </a:spcBef>
            </a:pPr>
            <a:r>
              <a:rPr lang="he-IL" altLang="en-US" sz="2000">
                <a:solidFill>
                  <a:schemeClr val="tx1"/>
                </a:solidFill>
                <a:latin typeface="Arial" panose="020B0604020202020204" pitchFamily="34" charset="0"/>
                <a:cs typeface="Arial" panose="020B0604020202020204" pitchFamily="34" charset="0"/>
              </a:rPr>
              <a:t>מפגש עם הישוב הישן</a:t>
            </a:r>
            <a:endParaRPr lang="en-US" altLang="en-US" sz="2000">
              <a:solidFill>
                <a:schemeClr val="tx1"/>
              </a:solidFill>
              <a:latin typeface="Arial" panose="020B0604020202020204" pitchFamily="34" charset="0"/>
              <a:cs typeface="Arial" panose="020B0604020202020204" pitchFamily="34" charset="0"/>
            </a:endParaRPr>
          </a:p>
        </p:txBody>
      </p:sp>
      <p:sp>
        <p:nvSpPr>
          <p:cNvPr id="34821" name="Oval 5"/>
          <p:cNvSpPr>
            <a:spLocks noChangeArrowheads="1"/>
          </p:cNvSpPr>
          <p:nvPr/>
        </p:nvSpPr>
        <p:spPr bwMode="auto">
          <a:xfrm>
            <a:off x="228600" y="914400"/>
            <a:ext cx="3048000" cy="1676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b="1">
                <a:solidFill>
                  <a:schemeClr val="tx2"/>
                </a:solidFill>
                <a:latin typeface="Times New Roman" panose="02020603050405020304" pitchFamily="18" charset="0"/>
                <a:cs typeface="Times New Roman (Hebrew)" charset="-79"/>
              </a:defRPr>
            </a:lvl1pPr>
            <a:lvl2pPr marL="742950" indent="-285750">
              <a:defRPr sz="4800" b="1">
                <a:solidFill>
                  <a:schemeClr val="tx2"/>
                </a:solidFill>
                <a:latin typeface="Times New Roman" panose="02020603050405020304" pitchFamily="18" charset="0"/>
                <a:cs typeface="Times New Roman (Hebrew)" charset="-79"/>
              </a:defRPr>
            </a:lvl2pPr>
            <a:lvl3pPr marL="1143000" indent="-228600">
              <a:defRPr sz="4800" b="1">
                <a:solidFill>
                  <a:schemeClr val="tx2"/>
                </a:solidFill>
                <a:latin typeface="Times New Roman" panose="02020603050405020304" pitchFamily="18" charset="0"/>
                <a:cs typeface="Times New Roman (Hebrew)" charset="-79"/>
              </a:defRPr>
            </a:lvl3pPr>
            <a:lvl4pPr marL="1600200" indent="-228600">
              <a:defRPr sz="4800" b="1">
                <a:solidFill>
                  <a:schemeClr val="tx2"/>
                </a:solidFill>
                <a:latin typeface="Times New Roman" panose="02020603050405020304" pitchFamily="18" charset="0"/>
                <a:cs typeface="Times New Roman (Hebrew)" charset="-79"/>
              </a:defRPr>
            </a:lvl4pPr>
            <a:lvl5pPr marL="2057400" indent="-228600">
              <a:defRPr sz="4800" b="1">
                <a:solidFill>
                  <a:schemeClr val="tx2"/>
                </a:solidFill>
                <a:latin typeface="Times New Roman" panose="02020603050405020304" pitchFamily="18" charset="0"/>
                <a:cs typeface="Times New Roman (Hebrew)" charset="-79"/>
              </a:defRPr>
            </a:lvl5pPr>
            <a:lvl6pPr marL="25146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6pPr>
            <a:lvl7pPr marL="29718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7pPr>
            <a:lvl8pPr marL="34290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8pPr>
            <a:lvl9pPr marL="38862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9pPr>
          </a:lstStyle>
          <a:p>
            <a:pPr algn="ctr" rtl="1" eaLnBrk="1" hangingPunct="1"/>
            <a:r>
              <a:rPr lang="he-IL" altLang="en-US" sz="2000">
                <a:solidFill>
                  <a:schemeClr val="hlink"/>
                </a:solidFill>
                <a:cs typeface="Times New Roman" panose="02020603050405020304" pitchFamily="18" charset="0"/>
              </a:rPr>
              <a:t>"דחיקת הקץ"</a:t>
            </a:r>
          </a:p>
          <a:p>
            <a:pPr algn="ctr" rtl="1" eaLnBrk="1" hangingPunct="1"/>
            <a:r>
              <a:rPr lang="he-IL" altLang="en-US" sz="2000">
                <a:solidFill>
                  <a:schemeClr val="hlink"/>
                </a:solidFill>
                <a:cs typeface="Times New Roman" panose="02020603050405020304" pitchFamily="18" charset="0"/>
              </a:rPr>
              <a:t>חשש מפגיעה בחלוקה</a:t>
            </a:r>
          </a:p>
          <a:p>
            <a:pPr algn="ctr" rtl="1" eaLnBrk="1" hangingPunct="1"/>
            <a:r>
              <a:rPr lang="he-IL" altLang="en-US" sz="2000">
                <a:solidFill>
                  <a:schemeClr val="hlink"/>
                </a:solidFill>
                <a:cs typeface="Times New Roman" panose="02020603050405020304" pitchFamily="18" charset="0"/>
              </a:rPr>
              <a:t>חשש מהשלטונות</a:t>
            </a:r>
          </a:p>
          <a:p>
            <a:pPr algn="ctr" rtl="1" eaLnBrk="1" hangingPunct="1"/>
            <a:r>
              <a:rPr lang="he-IL" altLang="en-US" sz="2000">
                <a:solidFill>
                  <a:schemeClr val="hlink"/>
                </a:solidFill>
                <a:cs typeface="Times New Roman" panose="02020603050405020304" pitchFamily="18" charset="0"/>
              </a:rPr>
              <a:t>בעיית שנת השמיטה</a:t>
            </a:r>
            <a:endParaRPr lang="en-US" altLang="en-US" sz="2000">
              <a:solidFill>
                <a:schemeClr val="hlink"/>
              </a:solidFill>
              <a:cs typeface="Times New Roman" panose="02020603050405020304" pitchFamily="18" charset="0"/>
            </a:endParaRPr>
          </a:p>
        </p:txBody>
      </p:sp>
      <p:sp>
        <p:nvSpPr>
          <p:cNvPr id="34822" name="AutoShape 6"/>
          <p:cNvSpPr>
            <a:spLocks noChangeArrowheads="1"/>
          </p:cNvSpPr>
          <p:nvPr/>
        </p:nvSpPr>
        <p:spPr bwMode="auto">
          <a:xfrm>
            <a:off x="2971800" y="1295400"/>
            <a:ext cx="838200" cy="685800"/>
          </a:xfrm>
          <a:prstGeom prst="leftArrow">
            <a:avLst>
              <a:gd name="adj1" fmla="val 50000"/>
              <a:gd name="adj2" fmla="val 30556"/>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b="1">
                <a:solidFill>
                  <a:schemeClr val="tx2"/>
                </a:solidFill>
                <a:latin typeface="Times New Roman" panose="02020603050405020304" pitchFamily="18" charset="0"/>
                <a:cs typeface="Times New Roman (Hebrew)" charset="-79"/>
              </a:defRPr>
            </a:lvl1pPr>
            <a:lvl2pPr marL="742950" indent="-285750">
              <a:defRPr sz="4800" b="1">
                <a:solidFill>
                  <a:schemeClr val="tx2"/>
                </a:solidFill>
                <a:latin typeface="Times New Roman" panose="02020603050405020304" pitchFamily="18" charset="0"/>
                <a:cs typeface="Times New Roman (Hebrew)" charset="-79"/>
              </a:defRPr>
            </a:lvl2pPr>
            <a:lvl3pPr marL="1143000" indent="-228600">
              <a:defRPr sz="4800" b="1">
                <a:solidFill>
                  <a:schemeClr val="tx2"/>
                </a:solidFill>
                <a:latin typeface="Times New Roman" panose="02020603050405020304" pitchFamily="18" charset="0"/>
                <a:cs typeface="Times New Roman (Hebrew)" charset="-79"/>
              </a:defRPr>
            </a:lvl3pPr>
            <a:lvl4pPr marL="1600200" indent="-228600">
              <a:defRPr sz="4800" b="1">
                <a:solidFill>
                  <a:schemeClr val="tx2"/>
                </a:solidFill>
                <a:latin typeface="Times New Roman" panose="02020603050405020304" pitchFamily="18" charset="0"/>
                <a:cs typeface="Times New Roman (Hebrew)" charset="-79"/>
              </a:defRPr>
            </a:lvl4pPr>
            <a:lvl5pPr marL="2057400" indent="-228600">
              <a:defRPr sz="4800" b="1">
                <a:solidFill>
                  <a:schemeClr val="tx2"/>
                </a:solidFill>
                <a:latin typeface="Times New Roman" panose="02020603050405020304" pitchFamily="18" charset="0"/>
                <a:cs typeface="Times New Roman (Hebrew)" charset="-79"/>
              </a:defRPr>
            </a:lvl5pPr>
            <a:lvl6pPr marL="25146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6pPr>
            <a:lvl7pPr marL="29718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7pPr>
            <a:lvl8pPr marL="34290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8pPr>
            <a:lvl9pPr marL="38862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9pPr>
          </a:lstStyle>
          <a:p>
            <a:pPr eaLnBrk="1" hangingPunct="1"/>
            <a:endParaRPr lang="en-US" altLang="en-US"/>
          </a:p>
        </p:txBody>
      </p:sp>
      <p:sp>
        <p:nvSpPr>
          <p:cNvPr id="34823" name="Text Box 7"/>
          <p:cNvSpPr txBox="1">
            <a:spLocks noChangeArrowheads="1"/>
          </p:cNvSpPr>
          <p:nvPr/>
        </p:nvSpPr>
        <p:spPr bwMode="auto">
          <a:xfrm>
            <a:off x="533400" y="2895600"/>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2"/>
                </a:solidFill>
                <a:latin typeface="Times New Roman" panose="02020603050405020304" pitchFamily="18" charset="0"/>
                <a:cs typeface="Times New Roman (Hebrew)" charset="-79"/>
              </a:defRPr>
            </a:lvl1pPr>
            <a:lvl2pPr marL="742950" indent="-285750">
              <a:defRPr sz="4800" b="1">
                <a:solidFill>
                  <a:schemeClr val="tx2"/>
                </a:solidFill>
                <a:latin typeface="Times New Roman" panose="02020603050405020304" pitchFamily="18" charset="0"/>
                <a:cs typeface="Times New Roman (Hebrew)" charset="-79"/>
              </a:defRPr>
            </a:lvl2pPr>
            <a:lvl3pPr marL="1143000" indent="-228600">
              <a:defRPr sz="4800" b="1">
                <a:solidFill>
                  <a:schemeClr val="tx2"/>
                </a:solidFill>
                <a:latin typeface="Times New Roman" panose="02020603050405020304" pitchFamily="18" charset="0"/>
                <a:cs typeface="Times New Roman (Hebrew)" charset="-79"/>
              </a:defRPr>
            </a:lvl3pPr>
            <a:lvl4pPr marL="1600200" indent="-228600">
              <a:defRPr sz="4800" b="1">
                <a:solidFill>
                  <a:schemeClr val="tx2"/>
                </a:solidFill>
                <a:latin typeface="Times New Roman" panose="02020603050405020304" pitchFamily="18" charset="0"/>
                <a:cs typeface="Times New Roman (Hebrew)" charset="-79"/>
              </a:defRPr>
            </a:lvl4pPr>
            <a:lvl5pPr marL="2057400" indent="-228600">
              <a:defRPr sz="4800" b="1">
                <a:solidFill>
                  <a:schemeClr val="tx2"/>
                </a:solidFill>
                <a:latin typeface="Times New Roman" panose="02020603050405020304" pitchFamily="18" charset="0"/>
                <a:cs typeface="Times New Roman (Hebrew)" charset="-79"/>
              </a:defRPr>
            </a:lvl5pPr>
            <a:lvl6pPr marL="25146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6pPr>
            <a:lvl7pPr marL="29718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7pPr>
            <a:lvl8pPr marL="34290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8pPr>
            <a:lvl9pPr marL="38862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9pPr>
          </a:lstStyle>
          <a:p>
            <a:pPr algn="r" rtl="1" eaLnBrk="1" hangingPunct="1">
              <a:spcBef>
                <a:spcPct val="50000"/>
              </a:spcBef>
            </a:pPr>
            <a:r>
              <a:rPr lang="he-IL" altLang="en-US" sz="2000">
                <a:solidFill>
                  <a:schemeClr val="tx1"/>
                </a:solidFill>
                <a:latin typeface="Arial" panose="020B0604020202020204" pitchFamily="34" charset="0"/>
                <a:cs typeface="Arial" panose="020B0604020202020204" pitchFamily="34" charset="0"/>
              </a:rPr>
              <a:t>המפגש עם הערבים</a:t>
            </a:r>
            <a:endParaRPr lang="en-US" altLang="en-US" sz="2000">
              <a:solidFill>
                <a:schemeClr val="tx1"/>
              </a:solidFill>
              <a:latin typeface="Arial" panose="020B0604020202020204" pitchFamily="34" charset="0"/>
              <a:cs typeface="Arial" panose="020B0604020202020204" pitchFamily="34" charset="0"/>
            </a:endParaRPr>
          </a:p>
        </p:txBody>
      </p:sp>
      <p:sp>
        <p:nvSpPr>
          <p:cNvPr id="34824" name="Oval 8"/>
          <p:cNvSpPr>
            <a:spLocks noChangeArrowheads="1"/>
          </p:cNvSpPr>
          <p:nvPr/>
        </p:nvSpPr>
        <p:spPr bwMode="auto">
          <a:xfrm>
            <a:off x="0" y="3733800"/>
            <a:ext cx="3352800" cy="228600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b="1">
                <a:solidFill>
                  <a:schemeClr val="tx2"/>
                </a:solidFill>
                <a:latin typeface="Times New Roman" panose="02020603050405020304" pitchFamily="18" charset="0"/>
                <a:cs typeface="Times New Roman (Hebrew)" charset="-79"/>
              </a:defRPr>
            </a:lvl1pPr>
            <a:lvl2pPr marL="742950" indent="-285750">
              <a:defRPr sz="4800" b="1">
                <a:solidFill>
                  <a:schemeClr val="tx2"/>
                </a:solidFill>
                <a:latin typeface="Times New Roman" panose="02020603050405020304" pitchFamily="18" charset="0"/>
                <a:cs typeface="Times New Roman (Hebrew)" charset="-79"/>
              </a:defRPr>
            </a:lvl2pPr>
            <a:lvl3pPr marL="1143000" indent="-228600">
              <a:defRPr sz="4800" b="1">
                <a:solidFill>
                  <a:schemeClr val="tx2"/>
                </a:solidFill>
                <a:latin typeface="Times New Roman" panose="02020603050405020304" pitchFamily="18" charset="0"/>
                <a:cs typeface="Times New Roman (Hebrew)" charset="-79"/>
              </a:defRPr>
            </a:lvl3pPr>
            <a:lvl4pPr marL="1600200" indent="-228600">
              <a:defRPr sz="4800" b="1">
                <a:solidFill>
                  <a:schemeClr val="tx2"/>
                </a:solidFill>
                <a:latin typeface="Times New Roman" panose="02020603050405020304" pitchFamily="18" charset="0"/>
                <a:cs typeface="Times New Roman (Hebrew)" charset="-79"/>
              </a:defRPr>
            </a:lvl4pPr>
            <a:lvl5pPr marL="2057400" indent="-228600">
              <a:defRPr sz="4800" b="1">
                <a:solidFill>
                  <a:schemeClr val="tx2"/>
                </a:solidFill>
                <a:latin typeface="Times New Roman" panose="02020603050405020304" pitchFamily="18" charset="0"/>
                <a:cs typeface="Times New Roman (Hebrew)" charset="-79"/>
              </a:defRPr>
            </a:lvl5pPr>
            <a:lvl6pPr marL="25146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6pPr>
            <a:lvl7pPr marL="29718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7pPr>
            <a:lvl8pPr marL="34290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8pPr>
            <a:lvl9pPr marL="38862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9pPr>
          </a:lstStyle>
          <a:p>
            <a:pPr algn="ctr" rtl="1" eaLnBrk="1" hangingPunct="1"/>
            <a:r>
              <a:rPr lang="he-IL" altLang="en-US" sz="2000">
                <a:solidFill>
                  <a:schemeClr val="accent2"/>
                </a:solidFill>
                <a:cs typeface="Times New Roman" panose="02020603050405020304" pitchFamily="18" charset="0"/>
              </a:rPr>
              <a:t>לא הכירו את מנהגי המקום</a:t>
            </a:r>
          </a:p>
          <a:p>
            <a:pPr algn="ctr" rtl="1" eaLnBrk="1" hangingPunct="1"/>
            <a:r>
              <a:rPr lang="he-IL" altLang="en-US" sz="2000">
                <a:solidFill>
                  <a:schemeClr val="accent2"/>
                </a:solidFill>
                <a:cs typeface="Times New Roman" panose="02020603050405020304" pitchFamily="18" charset="0"/>
              </a:rPr>
              <a:t>סכסוכי מים וקרקע</a:t>
            </a:r>
          </a:p>
          <a:p>
            <a:pPr algn="ctr" rtl="1" eaLnBrk="1" hangingPunct="1"/>
            <a:r>
              <a:rPr lang="he-IL" altLang="en-US" sz="2000">
                <a:solidFill>
                  <a:schemeClr val="accent2"/>
                </a:solidFill>
                <a:cs typeface="Times New Roman" panose="02020603050405020304" pitchFamily="18" charset="0"/>
              </a:rPr>
              <a:t>חוסר תקשורת –שפה</a:t>
            </a:r>
          </a:p>
          <a:p>
            <a:pPr algn="ctr" rtl="1" eaLnBrk="1" hangingPunct="1"/>
            <a:r>
              <a:rPr lang="he-IL" altLang="en-US" sz="2000">
                <a:solidFill>
                  <a:schemeClr val="accent2"/>
                </a:solidFill>
                <a:cs typeface="Times New Roman" panose="02020603050405020304" pitchFamily="18" charset="0"/>
              </a:rPr>
              <a:t>דימוי יהודי  בתפיסת האיסלאם</a:t>
            </a:r>
          </a:p>
          <a:p>
            <a:pPr algn="ctr" rtl="1" eaLnBrk="1" hangingPunct="1"/>
            <a:r>
              <a:rPr lang="he-IL" altLang="en-US" sz="2000">
                <a:solidFill>
                  <a:schemeClr val="accent2"/>
                </a:solidFill>
                <a:cs typeface="Times New Roman" panose="02020603050405020304" pitchFamily="18" charset="0"/>
              </a:rPr>
              <a:t>אלימות שוד ביזה</a:t>
            </a:r>
            <a:endParaRPr lang="en-US" altLang="en-US" sz="2000">
              <a:solidFill>
                <a:schemeClr val="accent2"/>
              </a:solidFill>
              <a:cs typeface="Times New Roman" panose="02020603050405020304" pitchFamily="18" charset="0"/>
            </a:endParaRPr>
          </a:p>
        </p:txBody>
      </p:sp>
      <p:sp>
        <p:nvSpPr>
          <p:cNvPr id="34825" name="Text Box 9"/>
          <p:cNvSpPr txBox="1">
            <a:spLocks noChangeArrowheads="1"/>
          </p:cNvSpPr>
          <p:nvPr/>
        </p:nvSpPr>
        <p:spPr bwMode="auto">
          <a:xfrm>
            <a:off x="3200400" y="2743200"/>
            <a:ext cx="2819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2"/>
                </a:solidFill>
                <a:latin typeface="Times New Roman" panose="02020603050405020304" pitchFamily="18" charset="0"/>
                <a:cs typeface="Times New Roman (Hebrew)" charset="-79"/>
              </a:defRPr>
            </a:lvl1pPr>
            <a:lvl2pPr marL="742950" indent="-285750">
              <a:defRPr sz="4800" b="1">
                <a:solidFill>
                  <a:schemeClr val="tx2"/>
                </a:solidFill>
                <a:latin typeface="Times New Roman" panose="02020603050405020304" pitchFamily="18" charset="0"/>
                <a:cs typeface="Times New Roman (Hebrew)" charset="-79"/>
              </a:defRPr>
            </a:lvl2pPr>
            <a:lvl3pPr marL="1143000" indent="-228600">
              <a:defRPr sz="4800" b="1">
                <a:solidFill>
                  <a:schemeClr val="tx2"/>
                </a:solidFill>
                <a:latin typeface="Times New Roman" panose="02020603050405020304" pitchFamily="18" charset="0"/>
                <a:cs typeface="Times New Roman (Hebrew)" charset="-79"/>
              </a:defRPr>
            </a:lvl3pPr>
            <a:lvl4pPr marL="1600200" indent="-228600">
              <a:defRPr sz="4800" b="1">
                <a:solidFill>
                  <a:schemeClr val="tx2"/>
                </a:solidFill>
                <a:latin typeface="Times New Roman" panose="02020603050405020304" pitchFamily="18" charset="0"/>
                <a:cs typeface="Times New Roman (Hebrew)" charset="-79"/>
              </a:defRPr>
            </a:lvl4pPr>
            <a:lvl5pPr marL="2057400" indent="-228600">
              <a:defRPr sz="4800" b="1">
                <a:solidFill>
                  <a:schemeClr val="tx2"/>
                </a:solidFill>
                <a:latin typeface="Times New Roman" panose="02020603050405020304" pitchFamily="18" charset="0"/>
                <a:cs typeface="Times New Roman (Hebrew)" charset="-79"/>
              </a:defRPr>
            </a:lvl5pPr>
            <a:lvl6pPr marL="25146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6pPr>
            <a:lvl7pPr marL="29718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7pPr>
            <a:lvl8pPr marL="34290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8pPr>
            <a:lvl9pPr marL="38862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9pPr>
          </a:lstStyle>
          <a:p>
            <a:pPr algn="r" rtl="1" eaLnBrk="1" hangingPunct="1">
              <a:spcBef>
                <a:spcPct val="50000"/>
              </a:spcBef>
            </a:pPr>
            <a:r>
              <a:rPr lang="he-IL" altLang="en-US" sz="1800">
                <a:solidFill>
                  <a:schemeClr val="tx1"/>
                </a:solidFill>
                <a:latin typeface="Arial" panose="020B0604020202020204" pitchFamily="34" charset="0"/>
                <a:cs typeface="Arial" panose="020B0604020202020204" pitchFamily="34" charset="0"/>
              </a:rPr>
              <a:t>יחס השלטון העותמני</a:t>
            </a:r>
            <a:endParaRPr lang="en-US" altLang="en-US" sz="1800">
              <a:solidFill>
                <a:schemeClr val="tx1"/>
              </a:solidFill>
              <a:latin typeface="Arial" panose="020B0604020202020204" pitchFamily="34" charset="0"/>
              <a:cs typeface="Arial" panose="020B0604020202020204" pitchFamily="34" charset="0"/>
            </a:endParaRPr>
          </a:p>
        </p:txBody>
      </p:sp>
      <p:sp>
        <p:nvSpPr>
          <p:cNvPr id="34826" name="Oval 10"/>
          <p:cNvSpPr>
            <a:spLocks noChangeArrowheads="1"/>
          </p:cNvSpPr>
          <p:nvPr/>
        </p:nvSpPr>
        <p:spPr bwMode="auto">
          <a:xfrm>
            <a:off x="3429000" y="4038600"/>
            <a:ext cx="3276600" cy="2286000"/>
          </a:xfrm>
          <a:prstGeom prst="ellipse">
            <a:avLst/>
          </a:prstGeom>
          <a:solidFill>
            <a:srgbClr val="35E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b="1">
                <a:solidFill>
                  <a:schemeClr val="tx2"/>
                </a:solidFill>
                <a:latin typeface="Times New Roman" panose="02020603050405020304" pitchFamily="18" charset="0"/>
                <a:cs typeface="Times New Roman (Hebrew)" charset="-79"/>
              </a:defRPr>
            </a:lvl1pPr>
            <a:lvl2pPr marL="742950" indent="-285750">
              <a:defRPr sz="4800" b="1">
                <a:solidFill>
                  <a:schemeClr val="tx2"/>
                </a:solidFill>
                <a:latin typeface="Times New Roman" panose="02020603050405020304" pitchFamily="18" charset="0"/>
                <a:cs typeface="Times New Roman (Hebrew)" charset="-79"/>
              </a:defRPr>
            </a:lvl2pPr>
            <a:lvl3pPr marL="1143000" indent="-228600">
              <a:defRPr sz="4800" b="1">
                <a:solidFill>
                  <a:schemeClr val="tx2"/>
                </a:solidFill>
                <a:latin typeface="Times New Roman" panose="02020603050405020304" pitchFamily="18" charset="0"/>
                <a:cs typeface="Times New Roman (Hebrew)" charset="-79"/>
              </a:defRPr>
            </a:lvl3pPr>
            <a:lvl4pPr marL="1600200" indent="-228600">
              <a:defRPr sz="4800" b="1">
                <a:solidFill>
                  <a:schemeClr val="tx2"/>
                </a:solidFill>
                <a:latin typeface="Times New Roman" panose="02020603050405020304" pitchFamily="18" charset="0"/>
                <a:cs typeface="Times New Roman (Hebrew)" charset="-79"/>
              </a:defRPr>
            </a:lvl4pPr>
            <a:lvl5pPr marL="2057400" indent="-228600">
              <a:defRPr sz="4800" b="1">
                <a:solidFill>
                  <a:schemeClr val="tx2"/>
                </a:solidFill>
                <a:latin typeface="Times New Roman" panose="02020603050405020304" pitchFamily="18" charset="0"/>
                <a:cs typeface="Times New Roman (Hebrew)" charset="-79"/>
              </a:defRPr>
            </a:lvl5pPr>
            <a:lvl6pPr marL="25146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6pPr>
            <a:lvl7pPr marL="29718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7pPr>
            <a:lvl8pPr marL="34290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8pPr>
            <a:lvl9pPr marL="38862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9pPr>
          </a:lstStyle>
          <a:p>
            <a:pPr algn="ctr" eaLnBrk="1" hangingPunct="1"/>
            <a:r>
              <a:rPr lang="he-IL" altLang="en-US" sz="2000">
                <a:solidFill>
                  <a:schemeClr val="bg2"/>
                </a:solidFill>
                <a:cs typeface="Times New Roman" panose="02020603050405020304" pitchFamily="18" charset="0"/>
              </a:rPr>
              <a:t>חשש מהגירה מרוסיה</a:t>
            </a:r>
          </a:p>
          <a:p>
            <a:pPr algn="ctr" eaLnBrk="1" hangingPunct="1"/>
            <a:r>
              <a:rPr lang="he-IL" altLang="en-US" sz="2000">
                <a:solidFill>
                  <a:schemeClr val="bg2"/>
                </a:solidFill>
                <a:cs typeface="Times New Roman" panose="02020603050405020304" pitchFamily="18" charset="0"/>
              </a:rPr>
              <a:t>חשש מבעיה לאומית חדשה</a:t>
            </a:r>
          </a:p>
          <a:p>
            <a:pPr algn="ctr" eaLnBrk="1" hangingPunct="1"/>
            <a:r>
              <a:rPr lang="he-IL" altLang="en-US" sz="2000">
                <a:solidFill>
                  <a:schemeClr val="bg2"/>
                </a:solidFill>
                <a:cs typeface="Times New Roman" panose="02020603050405020304" pitchFamily="18" charset="0"/>
              </a:rPr>
              <a:t>"הפתקה האדומה"</a:t>
            </a:r>
          </a:p>
          <a:p>
            <a:pPr algn="ctr" eaLnBrk="1" hangingPunct="1"/>
            <a:r>
              <a:rPr lang="he-IL" altLang="en-US" sz="2000">
                <a:solidFill>
                  <a:schemeClr val="bg2"/>
                </a:solidFill>
                <a:cs typeface="Times New Roman" panose="02020603050405020304" pitchFamily="18" charset="0"/>
              </a:rPr>
              <a:t>גזירה על בנית בתים</a:t>
            </a:r>
          </a:p>
          <a:p>
            <a:pPr algn="ctr" eaLnBrk="1" hangingPunct="1"/>
            <a:r>
              <a:rPr lang="he-IL" altLang="en-US" sz="2000">
                <a:solidFill>
                  <a:schemeClr val="bg2"/>
                </a:solidFill>
                <a:cs typeface="Times New Roman" panose="02020603050405020304" pitchFamily="18" charset="0"/>
              </a:rPr>
              <a:t>גזירה על רכישת קרקע</a:t>
            </a:r>
            <a:endParaRPr lang="en-US" altLang="en-US" sz="2000">
              <a:solidFill>
                <a:schemeClr val="bg2"/>
              </a:solidFill>
              <a:cs typeface="Times New Roman" panose="02020603050405020304" pitchFamily="18" charset="0"/>
            </a:endParaRPr>
          </a:p>
        </p:txBody>
      </p:sp>
      <p:sp>
        <p:nvSpPr>
          <p:cNvPr id="34827" name="AutoShape 11"/>
          <p:cNvSpPr>
            <a:spLocks noChangeArrowheads="1"/>
          </p:cNvSpPr>
          <p:nvPr/>
        </p:nvSpPr>
        <p:spPr bwMode="auto">
          <a:xfrm>
            <a:off x="4419600" y="3200400"/>
            <a:ext cx="914400" cy="7620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b="1">
                <a:solidFill>
                  <a:schemeClr val="tx2"/>
                </a:solidFill>
                <a:latin typeface="Times New Roman" panose="02020603050405020304" pitchFamily="18" charset="0"/>
                <a:cs typeface="Times New Roman (Hebrew)" charset="-79"/>
              </a:defRPr>
            </a:lvl1pPr>
            <a:lvl2pPr marL="742950" indent="-285750">
              <a:defRPr sz="4800" b="1">
                <a:solidFill>
                  <a:schemeClr val="tx2"/>
                </a:solidFill>
                <a:latin typeface="Times New Roman" panose="02020603050405020304" pitchFamily="18" charset="0"/>
                <a:cs typeface="Times New Roman (Hebrew)" charset="-79"/>
              </a:defRPr>
            </a:lvl2pPr>
            <a:lvl3pPr marL="1143000" indent="-228600">
              <a:defRPr sz="4800" b="1">
                <a:solidFill>
                  <a:schemeClr val="tx2"/>
                </a:solidFill>
                <a:latin typeface="Times New Roman" panose="02020603050405020304" pitchFamily="18" charset="0"/>
                <a:cs typeface="Times New Roman (Hebrew)" charset="-79"/>
              </a:defRPr>
            </a:lvl3pPr>
            <a:lvl4pPr marL="1600200" indent="-228600">
              <a:defRPr sz="4800" b="1">
                <a:solidFill>
                  <a:schemeClr val="tx2"/>
                </a:solidFill>
                <a:latin typeface="Times New Roman" panose="02020603050405020304" pitchFamily="18" charset="0"/>
                <a:cs typeface="Times New Roman (Hebrew)" charset="-79"/>
              </a:defRPr>
            </a:lvl4pPr>
            <a:lvl5pPr marL="2057400" indent="-228600">
              <a:defRPr sz="4800" b="1">
                <a:solidFill>
                  <a:schemeClr val="tx2"/>
                </a:solidFill>
                <a:latin typeface="Times New Roman" panose="02020603050405020304" pitchFamily="18" charset="0"/>
                <a:cs typeface="Times New Roman (Hebrew)" charset="-79"/>
              </a:defRPr>
            </a:lvl5pPr>
            <a:lvl6pPr marL="25146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6pPr>
            <a:lvl7pPr marL="29718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7pPr>
            <a:lvl8pPr marL="34290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8pPr>
            <a:lvl9pPr marL="38862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9pPr>
          </a:lstStyle>
          <a:p>
            <a:pPr eaLnBrk="1" hangingPunct="1"/>
            <a:endParaRPr lang="en-US" altLang="en-US"/>
          </a:p>
        </p:txBody>
      </p:sp>
      <p:sp>
        <p:nvSpPr>
          <p:cNvPr id="34829" name="AutoShape 13"/>
          <p:cNvSpPr>
            <a:spLocks noChangeArrowheads="1"/>
          </p:cNvSpPr>
          <p:nvPr/>
        </p:nvSpPr>
        <p:spPr bwMode="auto">
          <a:xfrm>
            <a:off x="990600" y="3276600"/>
            <a:ext cx="990600" cy="838200"/>
          </a:xfrm>
          <a:prstGeom prst="downArrow">
            <a:avLst>
              <a:gd name="adj1" fmla="val 50000"/>
              <a:gd name="adj2" fmla="val 25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b="1">
                <a:solidFill>
                  <a:schemeClr val="tx2"/>
                </a:solidFill>
                <a:latin typeface="Times New Roman" panose="02020603050405020304" pitchFamily="18" charset="0"/>
                <a:cs typeface="Times New Roman (Hebrew)" charset="-79"/>
              </a:defRPr>
            </a:lvl1pPr>
            <a:lvl2pPr marL="742950" indent="-285750">
              <a:defRPr sz="4800" b="1">
                <a:solidFill>
                  <a:schemeClr val="tx2"/>
                </a:solidFill>
                <a:latin typeface="Times New Roman" panose="02020603050405020304" pitchFamily="18" charset="0"/>
                <a:cs typeface="Times New Roman (Hebrew)" charset="-79"/>
              </a:defRPr>
            </a:lvl2pPr>
            <a:lvl3pPr marL="1143000" indent="-228600">
              <a:defRPr sz="4800" b="1">
                <a:solidFill>
                  <a:schemeClr val="tx2"/>
                </a:solidFill>
                <a:latin typeface="Times New Roman" panose="02020603050405020304" pitchFamily="18" charset="0"/>
                <a:cs typeface="Times New Roman (Hebrew)" charset="-79"/>
              </a:defRPr>
            </a:lvl3pPr>
            <a:lvl4pPr marL="1600200" indent="-228600">
              <a:defRPr sz="4800" b="1">
                <a:solidFill>
                  <a:schemeClr val="tx2"/>
                </a:solidFill>
                <a:latin typeface="Times New Roman" panose="02020603050405020304" pitchFamily="18" charset="0"/>
                <a:cs typeface="Times New Roman (Hebrew)" charset="-79"/>
              </a:defRPr>
            </a:lvl4pPr>
            <a:lvl5pPr marL="2057400" indent="-228600">
              <a:defRPr sz="4800" b="1">
                <a:solidFill>
                  <a:schemeClr val="tx2"/>
                </a:solidFill>
                <a:latin typeface="Times New Roman" panose="02020603050405020304" pitchFamily="18" charset="0"/>
                <a:cs typeface="Times New Roman (Hebrew)" charset="-79"/>
              </a:defRPr>
            </a:lvl5pPr>
            <a:lvl6pPr marL="25146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6pPr>
            <a:lvl7pPr marL="29718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7pPr>
            <a:lvl8pPr marL="34290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8pPr>
            <a:lvl9pPr marL="3886200" indent="-228600" eaLnBrk="0" fontAlgn="base" hangingPunct="0">
              <a:spcBef>
                <a:spcPct val="0"/>
              </a:spcBef>
              <a:spcAft>
                <a:spcPct val="0"/>
              </a:spcAft>
              <a:defRPr sz="4800" b="1">
                <a:solidFill>
                  <a:schemeClr val="tx2"/>
                </a:solidFill>
                <a:latin typeface="Times New Roman" panose="02020603050405020304" pitchFamily="18" charset="0"/>
                <a:cs typeface="Times New Roman (Hebrew)" charset="-79"/>
              </a:defRPr>
            </a:lvl9pPr>
          </a:lstStyle>
          <a:p>
            <a:pPr eaLnBrk="1" hangingPunct="1"/>
            <a:endParaRPr lang="en-US" altLang="en-US"/>
          </a:p>
        </p:txBody>
      </p:sp>
    </p:spTree>
    <p:extLst>
      <p:ext uri="{BB962C8B-B14F-4D97-AF65-F5344CB8AC3E}">
        <p14:creationId xmlns:p14="http://schemas.microsoft.com/office/powerpoint/2010/main" val="408744683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box(in)">
                                      <p:cBhvr>
                                        <p:cTn id="7" dur="1000"/>
                                        <p:tgtEl>
                                          <p:spTgt spid="34819"/>
                                        </p:tgtEl>
                                      </p:cBhvr>
                                    </p:animEffect>
                                  </p:childTnLst>
                                </p:cTn>
                              </p:par>
                            </p:childTnLst>
                          </p:cTn>
                        </p:par>
                        <p:par>
                          <p:cTn id="8" fill="hold" nodeType="afterGroup">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34820"/>
                                        </p:tgtEl>
                                        <p:attrNameLst>
                                          <p:attrName>style.visibility</p:attrName>
                                        </p:attrNameLst>
                                      </p:cBhvr>
                                      <p:to>
                                        <p:strVal val="visible"/>
                                      </p:to>
                                    </p:set>
                                    <p:animEffect transition="in" filter="box(in)">
                                      <p:cBhvr>
                                        <p:cTn id="11" dur="1000"/>
                                        <p:tgtEl>
                                          <p:spTgt spid="34820"/>
                                        </p:tgtEl>
                                      </p:cBhvr>
                                    </p:animEffect>
                                  </p:childTnLst>
                                </p:cTn>
                              </p:par>
                            </p:childTnLst>
                          </p:cTn>
                        </p:par>
                        <p:par>
                          <p:cTn id="12" fill="hold" nodeType="afterGroup">
                            <p:stCondLst>
                              <p:cond delay="2000"/>
                            </p:stCondLst>
                            <p:childTnLst>
                              <p:par>
                                <p:cTn id="13" presetID="4" presetClass="entr" presetSubtype="16" fill="hold" grpId="0" nodeType="afterEffect">
                                  <p:stCondLst>
                                    <p:cond delay="0"/>
                                  </p:stCondLst>
                                  <p:childTnLst>
                                    <p:set>
                                      <p:cBhvr>
                                        <p:cTn id="14" dur="1" fill="hold">
                                          <p:stCondLst>
                                            <p:cond delay="0"/>
                                          </p:stCondLst>
                                        </p:cTn>
                                        <p:tgtEl>
                                          <p:spTgt spid="34822"/>
                                        </p:tgtEl>
                                        <p:attrNameLst>
                                          <p:attrName>style.visibility</p:attrName>
                                        </p:attrNameLst>
                                      </p:cBhvr>
                                      <p:to>
                                        <p:strVal val="visible"/>
                                      </p:to>
                                    </p:set>
                                    <p:animEffect transition="in" filter="box(in)">
                                      <p:cBhvr>
                                        <p:cTn id="15" dur="1000"/>
                                        <p:tgtEl>
                                          <p:spTgt spid="34822"/>
                                        </p:tgtEl>
                                      </p:cBhvr>
                                    </p:animEffect>
                                  </p:childTnLst>
                                </p:cTn>
                              </p:par>
                            </p:childTnLst>
                          </p:cTn>
                        </p:par>
                        <p:par>
                          <p:cTn id="16" fill="hold" nodeType="afterGroup">
                            <p:stCondLst>
                              <p:cond delay="3000"/>
                            </p:stCondLst>
                            <p:childTnLst>
                              <p:par>
                                <p:cTn id="17" presetID="4" presetClass="entr" presetSubtype="16" fill="hold" grpId="0" nodeType="afterEffect">
                                  <p:stCondLst>
                                    <p:cond delay="0"/>
                                  </p:stCondLst>
                                  <p:childTnLst>
                                    <p:set>
                                      <p:cBhvr>
                                        <p:cTn id="18" dur="1" fill="hold">
                                          <p:stCondLst>
                                            <p:cond delay="0"/>
                                          </p:stCondLst>
                                        </p:cTn>
                                        <p:tgtEl>
                                          <p:spTgt spid="34821"/>
                                        </p:tgtEl>
                                        <p:attrNameLst>
                                          <p:attrName>style.visibility</p:attrName>
                                        </p:attrNameLst>
                                      </p:cBhvr>
                                      <p:to>
                                        <p:strVal val="visible"/>
                                      </p:to>
                                    </p:set>
                                    <p:animEffect transition="in" filter="box(in)">
                                      <p:cBhvr>
                                        <p:cTn id="19" dur="1000"/>
                                        <p:tgtEl>
                                          <p:spTgt spid="34821"/>
                                        </p:tgtEl>
                                      </p:cBhvr>
                                    </p:animEffect>
                                  </p:childTnLst>
                                </p:cTn>
                              </p:par>
                            </p:childTnLst>
                          </p:cTn>
                        </p:par>
                        <p:par>
                          <p:cTn id="20" fill="hold" nodeType="afterGroup">
                            <p:stCondLst>
                              <p:cond delay="4000"/>
                            </p:stCondLst>
                            <p:childTnLst>
                              <p:par>
                                <p:cTn id="21" presetID="4" presetClass="entr" presetSubtype="16" fill="hold" grpId="0" nodeType="afterEffect">
                                  <p:stCondLst>
                                    <p:cond delay="0"/>
                                  </p:stCondLst>
                                  <p:childTnLst>
                                    <p:set>
                                      <p:cBhvr>
                                        <p:cTn id="22" dur="1" fill="hold">
                                          <p:stCondLst>
                                            <p:cond delay="0"/>
                                          </p:stCondLst>
                                        </p:cTn>
                                        <p:tgtEl>
                                          <p:spTgt spid="34825"/>
                                        </p:tgtEl>
                                        <p:attrNameLst>
                                          <p:attrName>style.visibility</p:attrName>
                                        </p:attrNameLst>
                                      </p:cBhvr>
                                      <p:to>
                                        <p:strVal val="visible"/>
                                      </p:to>
                                    </p:set>
                                    <p:animEffect transition="in" filter="box(in)">
                                      <p:cBhvr>
                                        <p:cTn id="23" dur="1000"/>
                                        <p:tgtEl>
                                          <p:spTgt spid="34825"/>
                                        </p:tgtEl>
                                      </p:cBhvr>
                                    </p:animEffect>
                                  </p:childTnLst>
                                </p:cTn>
                              </p:par>
                            </p:childTnLst>
                          </p:cTn>
                        </p:par>
                        <p:par>
                          <p:cTn id="24" fill="hold" nodeType="afterGroup">
                            <p:stCondLst>
                              <p:cond delay="5000"/>
                            </p:stCondLst>
                            <p:childTnLst>
                              <p:par>
                                <p:cTn id="25" presetID="4" presetClass="entr" presetSubtype="16" fill="hold" grpId="0" nodeType="afterEffect">
                                  <p:stCondLst>
                                    <p:cond delay="0"/>
                                  </p:stCondLst>
                                  <p:childTnLst>
                                    <p:set>
                                      <p:cBhvr>
                                        <p:cTn id="26" dur="1" fill="hold">
                                          <p:stCondLst>
                                            <p:cond delay="0"/>
                                          </p:stCondLst>
                                        </p:cTn>
                                        <p:tgtEl>
                                          <p:spTgt spid="34827"/>
                                        </p:tgtEl>
                                        <p:attrNameLst>
                                          <p:attrName>style.visibility</p:attrName>
                                        </p:attrNameLst>
                                      </p:cBhvr>
                                      <p:to>
                                        <p:strVal val="visible"/>
                                      </p:to>
                                    </p:set>
                                    <p:animEffect transition="in" filter="box(in)">
                                      <p:cBhvr>
                                        <p:cTn id="27" dur="1000"/>
                                        <p:tgtEl>
                                          <p:spTgt spid="34827"/>
                                        </p:tgtEl>
                                      </p:cBhvr>
                                    </p:animEffect>
                                  </p:childTnLst>
                                </p:cTn>
                              </p:par>
                            </p:childTnLst>
                          </p:cTn>
                        </p:par>
                        <p:par>
                          <p:cTn id="28" fill="hold" nodeType="afterGroup">
                            <p:stCondLst>
                              <p:cond delay="6000"/>
                            </p:stCondLst>
                            <p:childTnLst>
                              <p:par>
                                <p:cTn id="29" presetID="4" presetClass="entr" presetSubtype="16" fill="hold" grpId="0" nodeType="afterEffect">
                                  <p:stCondLst>
                                    <p:cond delay="0"/>
                                  </p:stCondLst>
                                  <p:childTnLst>
                                    <p:set>
                                      <p:cBhvr>
                                        <p:cTn id="30" dur="1" fill="hold">
                                          <p:stCondLst>
                                            <p:cond delay="0"/>
                                          </p:stCondLst>
                                        </p:cTn>
                                        <p:tgtEl>
                                          <p:spTgt spid="34826"/>
                                        </p:tgtEl>
                                        <p:attrNameLst>
                                          <p:attrName>style.visibility</p:attrName>
                                        </p:attrNameLst>
                                      </p:cBhvr>
                                      <p:to>
                                        <p:strVal val="visible"/>
                                      </p:to>
                                    </p:set>
                                    <p:animEffect transition="in" filter="box(in)">
                                      <p:cBhvr>
                                        <p:cTn id="31" dur="1000"/>
                                        <p:tgtEl>
                                          <p:spTgt spid="34826"/>
                                        </p:tgtEl>
                                      </p:cBhvr>
                                    </p:animEffect>
                                  </p:childTnLst>
                                </p:cTn>
                              </p:par>
                            </p:childTnLst>
                          </p:cTn>
                        </p:par>
                        <p:par>
                          <p:cTn id="32" fill="hold" nodeType="afterGroup">
                            <p:stCondLst>
                              <p:cond delay="7000"/>
                            </p:stCondLst>
                            <p:childTnLst>
                              <p:par>
                                <p:cTn id="33" presetID="4" presetClass="entr" presetSubtype="16" fill="hold" grpId="0" nodeType="afterEffect">
                                  <p:stCondLst>
                                    <p:cond delay="0"/>
                                  </p:stCondLst>
                                  <p:childTnLst>
                                    <p:set>
                                      <p:cBhvr>
                                        <p:cTn id="34" dur="1" fill="hold">
                                          <p:stCondLst>
                                            <p:cond delay="0"/>
                                          </p:stCondLst>
                                        </p:cTn>
                                        <p:tgtEl>
                                          <p:spTgt spid="34823"/>
                                        </p:tgtEl>
                                        <p:attrNameLst>
                                          <p:attrName>style.visibility</p:attrName>
                                        </p:attrNameLst>
                                      </p:cBhvr>
                                      <p:to>
                                        <p:strVal val="visible"/>
                                      </p:to>
                                    </p:set>
                                    <p:animEffect transition="in" filter="box(in)">
                                      <p:cBhvr>
                                        <p:cTn id="35" dur="1000"/>
                                        <p:tgtEl>
                                          <p:spTgt spid="34823"/>
                                        </p:tgtEl>
                                      </p:cBhvr>
                                    </p:animEffect>
                                  </p:childTnLst>
                                </p:cTn>
                              </p:par>
                            </p:childTnLst>
                          </p:cTn>
                        </p:par>
                        <p:par>
                          <p:cTn id="36" fill="hold" nodeType="afterGroup">
                            <p:stCondLst>
                              <p:cond delay="8000"/>
                            </p:stCondLst>
                            <p:childTnLst>
                              <p:par>
                                <p:cTn id="37" presetID="4" presetClass="entr" presetSubtype="16" fill="hold" grpId="0" nodeType="afterEffect">
                                  <p:stCondLst>
                                    <p:cond delay="0"/>
                                  </p:stCondLst>
                                  <p:childTnLst>
                                    <p:set>
                                      <p:cBhvr>
                                        <p:cTn id="38" dur="1" fill="hold">
                                          <p:stCondLst>
                                            <p:cond delay="0"/>
                                          </p:stCondLst>
                                        </p:cTn>
                                        <p:tgtEl>
                                          <p:spTgt spid="34829"/>
                                        </p:tgtEl>
                                        <p:attrNameLst>
                                          <p:attrName>style.visibility</p:attrName>
                                        </p:attrNameLst>
                                      </p:cBhvr>
                                      <p:to>
                                        <p:strVal val="visible"/>
                                      </p:to>
                                    </p:set>
                                    <p:animEffect transition="in" filter="box(in)">
                                      <p:cBhvr>
                                        <p:cTn id="39" dur="1000"/>
                                        <p:tgtEl>
                                          <p:spTgt spid="34829"/>
                                        </p:tgtEl>
                                      </p:cBhvr>
                                    </p:animEffect>
                                  </p:childTnLst>
                                </p:cTn>
                              </p:par>
                            </p:childTnLst>
                          </p:cTn>
                        </p:par>
                        <p:par>
                          <p:cTn id="40" fill="hold" nodeType="afterGroup">
                            <p:stCondLst>
                              <p:cond delay="9000"/>
                            </p:stCondLst>
                            <p:childTnLst>
                              <p:par>
                                <p:cTn id="41" presetID="4" presetClass="entr" presetSubtype="16" fill="hold" grpId="0" nodeType="afterEffect">
                                  <p:stCondLst>
                                    <p:cond delay="0"/>
                                  </p:stCondLst>
                                  <p:childTnLst>
                                    <p:set>
                                      <p:cBhvr>
                                        <p:cTn id="42" dur="1" fill="hold">
                                          <p:stCondLst>
                                            <p:cond delay="0"/>
                                          </p:stCondLst>
                                        </p:cTn>
                                        <p:tgtEl>
                                          <p:spTgt spid="34824"/>
                                        </p:tgtEl>
                                        <p:attrNameLst>
                                          <p:attrName>style.visibility</p:attrName>
                                        </p:attrNameLst>
                                      </p:cBhvr>
                                      <p:to>
                                        <p:strVal val="visible"/>
                                      </p:to>
                                    </p:set>
                                    <p:animEffect transition="in" filter="box(in)">
                                      <p:cBhvr>
                                        <p:cTn id="43" dur="1000"/>
                                        <p:tgtEl>
                                          <p:spTgt spid="34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P spid="34820" grpId="0"/>
      <p:bldP spid="34821" grpId="0" animBg="1"/>
      <p:bldP spid="34822" grpId="0" animBg="1"/>
      <p:bldP spid="34823" grpId="0"/>
      <p:bldP spid="34824" grpId="0" animBg="1"/>
      <p:bldP spid="34825" grpId="0"/>
      <p:bldP spid="34826" grpId="0" animBg="1"/>
      <p:bldP spid="34827" grpId="0" animBg="1"/>
      <p:bldP spid="348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277297"/>
            <a:ext cx="9144000" cy="7525265"/>
          </a:xfrm>
          <a:prstGeom prst="rect">
            <a:avLst/>
          </a:prstGeom>
          <a:noFill/>
        </p:spPr>
        <p:txBody>
          <a:bodyPr wrap="square" rtlCol="0">
            <a:spAutoFit/>
          </a:bodyPr>
          <a:lstStyle/>
          <a:p>
            <a:pPr algn="r" rtl="1">
              <a:lnSpc>
                <a:spcPct val="150000"/>
              </a:lnSpc>
            </a:pPr>
            <a:r>
              <a:rPr lang="he-IL" b="1" dirty="0" smtClean="0">
                <a:solidFill>
                  <a:schemeClr val="accent1"/>
                </a:solidFill>
                <a:latin typeface="Gisha" panose="020B0502040204020203" pitchFamily="34" charset="-79"/>
              </a:rPr>
              <a:t>הסיבות לעימות בין איכרי העלייה הראשונה לבין פועלי העלייה </a:t>
            </a:r>
            <a:r>
              <a:rPr lang="he-IL" b="1" dirty="0" err="1" smtClean="0">
                <a:solidFill>
                  <a:schemeClr val="accent1"/>
                </a:solidFill>
                <a:latin typeface="Gisha" panose="020B0502040204020203" pitchFamily="34" charset="-79"/>
              </a:rPr>
              <a:t>השניה</a:t>
            </a:r>
            <a:r>
              <a:rPr lang="he-IL" b="1" dirty="0" smtClean="0">
                <a:solidFill>
                  <a:schemeClr val="accent1"/>
                </a:solidFill>
                <a:latin typeface="Gisha" panose="020B0502040204020203" pitchFamily="34" charset="-79"/>
              </a:rPr>
              <a:t>:</a:t>
            </a:r>
          </a:p>
          <a:p>
            <a:pPr marL="342900" indent="-342900" algn="r" rtl="1">
              <a:lnSpc>
                <a:spcPct val="150000"/>
              </a:lnSpc>
              <a:buAutoNum type="arabicPeriod"/>
            </a:pPr>
            <a:r>
              <a:rPr lang="he-IL" b="1" u="sng" dirty="0" smtClean="0">
                <a:latin typeface="Gisha" panose="020B0502040204020203" pitchFamily="34" charset="-79"/>
              </a:rPr>
              <a:t>פער אידיאולוגי</a:t>
            </a:r>
            <a:r>
              <a:rPr lang="he-IL" b="1" dirty="0" smtClean="0">
                <a:latin typeface="Gisha" panose="020B0502040204020203" pitchFamily="34" charset="-79"/>
              </a:rPr>
              <a:t>- האיכרים היו בעלי תפיסת עולם קפיטליסטית מול הפועלים שהיו בעלי תפיסת עולם סוציאליסטית, ששאפו לקיים חברה שוויונית בעלת ערכים לאומיים</a:t>
            </a:r>
          </a:p>
          <a:p>
            <a:pPr marL="342900" indent="-342900" algn="r" rtl="1">
              <a:lnSpc>
                <a:spcPct val="150000"/>
              </a:lnSpc>
              <a:buAutoNum type="arabicPeriod"/>
            </a:pPr>
            <a:r>
              <a:rPr lang="he-IL" b="1" u="sng" dirty="0" smtClean="0">
                <a:latin typeface="Gisha" panose="020B0502040204020203" pitchFamily="34" charset="-79"/>
              </a:rPr>
              <a:t>יחס לדת</a:t>
            </a:r>
            <a:r>
              <a:rPr lang="he-IL" b="1" dirty="0" smtClean="0">
                <a:latin typeface="Gisha" panose="020B0502040204020203" pitchFamily="34" charset="-79"/>
              </a:rPr>
              <a:t>: האיכרים במושבות היו מבוגרים בעלי משפחות שדבקו באורח חיים דתי או מסורתי. פועלי העלייה </a:t>
            </a:r>
            <a:r>
              <a:rPr lang="he-IL" b="1" dirty="0" smtClean="0">
                <a:latin typeface="Gisha" panose="020B0502040204020203" pitchFamily="34" charset="-79"/>
              </a:rPr>
              <a:t>השנייה </a:t>
            </a:r>
            <a:r>
              <a:rPr lang="he-IL" b="1" dirty="0" smtClean="0">
                <a:latin typeface="Gisha" panose="020B0502040204020203" pitchFamily="34" charset="-79"/>
              </a:rPr>
              <a:t>היו צעירים שהתרחקו מהדת ומהמסורת. האיכרים חששו מהשפעת הצעירים בני העלייה </a:t>
            </a:r>
            <a:r>
              <a:rPr lang="he-IL" b="1" dirty="0" smtClean="0">
                <a:latin typeface="Gisha" panose="020B0502040204020203" pitchFamily="34" charset="-79"/>
              </a:rPr>
              <a:t>השנייה </a:t>
            </a:r>
            <a:r>
              <a:rPr lang="he-IL" b="1" dirty="0" smtClean="0">
                <a:latin typeface="Gisha" panose="020B0502040204020203" pitchFamily="34" charset="-79"/>
              </a:rPr>
              <a:t>על ילדיהם. וחששו שבנות </a:t>
            </a:r>
            <a:r>
              <a:rPr lang="he-IL" b="1" dirty="0" smtClean="0">
                <a:latin typeface="Gisha" panose="020B0502040204020203" pitchFamily="34" charset="-79"/>
              </a:rPr>
              <a:t>העלייה השנייה, </a:t>
            </a:r>
            <a:r>
              <a:rPr lang="he-IL" b="1" dirty="0" smtClean="0">
                <a:latin typeface="Gisha" panose="020B0502040204020203" pitchFamily="34" charset="-79"/>
              </a:rPr>
              <a:t>שאותן ראו כמורדות, ישפיעו על בנותיהם.</a:t>
            </a:r>
          </a:p>
          <a:p>
            <a:pPr marL="342900" indent="-342900" algn="r" rtl="1">
              <a:lnSpc>
                <a:spcPct val="150000"/>
              </a:lnSpc>
              <a:buAutoNum type="arabicPeriod"/>
            </a:pPr>
            <a:r>
              <a:rPr lang="he-IL" b="1" u="sng" dirty="0" smtClean="0">
                <a:latin typeface="Gisha" panose="020B0502040204020203" pitchFamily="34" charset="-79"/>
              </a:rPr>
              <a:t>היחס לרעיון הלאומי</a:t>
            </a:r>
            <a:r>
              <a:rPr lang="he-IL" b="1" dirty="0" smtClean="0">
                <a:latin typeface="Gisha" panose="020B0502040204020203" pitchFamily="34" charset="-79"/>
              </a:rPr>
              <a:t>: אנשי העלייה הראשונה היו מציאותיים יותר ואילו אנשי העלייה השנייה היו חדורי להט ציוני</a:t>
            </a:r>
          </a:p>
          <a:p>
            <a:pPr marL="342900" indent="-342900" algn="r" rtl="1">
              <a:lnSpc>
                <a:spcPct val="150000"/>
              </a:lnSpc>
              <a:buAutoNum type="arabicPeriod"/>
            </a:pPr>
            <a:r>
              <a:rPr lang="he-IL" b="1" u="sng" dirty="0" smtClean="0">
                <a:latin typeface="Gisha" panose="020B0502040204020203" pitchFamily="34" charset="-79"/>
              </a:rPr>
              <a:t>ההתנהלות במושבה</a:t>
            </a:r>
            <a:r>
              <a:rPr lang="he-IL" b="1" dirty="0" smtClean="0">
                <a:latin typeface="Gisha" panose="020B0502040204020203" pitchFamily="34" charset="-79"/>
              </a:rPr>
              <a:t>: האיכרים טענו שהפועלים מנסים להכתיב במושבה אורח חיים סוציאליסטי, מבחינה כלכלית וחברתית. </a:t>
            </a:r>
          </a:p>
          <a:p>
            <a:pPr marL="342900" indent="-342900" algn="r" rtl="1">
              <a:lnSpc>
                <a:spcPct val="150000"/>
              </a:lnSpc>
              <a:buAutoNum type="arabicPeriod"/>
            </a:pPr>
            <a:r>
              <a:rPr lang="he-IL" b="1" u="sng" dirty="0" smtClean="0">
                <a:latin typeface="Gisha" panose="020B0502040204020203" pitchFamily="34" charset="-79"/>
              </a:rPr>
              <a:t>שיקולים כלכליים</a:t>
            </a:r>
            <a:r>
              <a:rPr lang="he-IL" b="1" dirty="0" smtClean="0">
                <a:latin typeface="Gisha" panose="020B0502040204020203" pitchFamily="34" charset="-79"/>
              </a:rPr>
              <a:t>: אנשי העלייה הראשונה העדיפו להעסיק פועלים ערביים מכיוון שהיו מיומנים יותר וזולים יותר מפועלי העלייה </a:t>
            </a:r>
            <a:r>
              <a:rPr lang="he-IL" b="1" dirty="0" smtClean="0">
                <a:latin typeface="Gisha" panose="020B0502040204020203" pitchFamily="34" charset="-79"/>
              </a:rPr>
              <a:t>השנייה. </a:t>
            </a:r>
            <a:r>
              <a:rPr lang="he-IL" b="1" dirty="0" smtClean="0">
                <a:latin typeface="Gisha" panose="020B0502040204020203" pitchFamily="34" charset="-79"/>
              </a:rPr>
              <a:t>נוסף על כך, הערבים היו גרים בכפרים הסמוכים ובסוף יום העבודה היו חוזרים לבתיהם. לעומת זאת אם הם היו מעסיקים את פועלי העלייה </a:t>
            </a:r>
            <a:r>
              <a:rPr lang="he-IL" b="1" dirty="0" smtClean="0">
                <a:latin typeface="Gisha" panose="020B0502040204020203" pitchFamily="34" charset="-79"/>
              </a:rPr>
              <a:t>השנייה </a:t>
            </a:r>
            <a:r>
              <a:rPr lang="he-IL" b="1" dirty="0" smtClean="0">
                <a:latin typeface="Gisha" panose="020B0502040204020203" pitchFamily="34" charset="-79"/>
              </a:rPr>
              <a:t>היה צריך למצוא להם מקום מגורים ולשכן אותם במושבה, מה שהפך לנטל כלכלי על מעסיקיהם. </a:t>
            </a:r>
          </a:p>
          <a:p>
            <a:pPr marL="342900" indent="-342900" algn="r" rtl="1">
              <a:lnSpc>
                <a:spcPct val="150000"/>
              </a:lnSpc>
              <a:buAutoNum type="arabicPeriod"/>
            </a:pPr>
            <a:endParaRPr lang="he-IL" b="1" dirty="0">
              <a:latin typeface="Gisha" panose="020B0502040204020203" pitchFamily="34" charset="-79"/>
            </a:endParaRPr>
          </a:p>
          <a:p>
            <a:pPr algn="r" rtl="1">
              <a:lnSpc>
                <a:spcPct val="150000"/>
              </a:lnSpc>
            </a:pPr>
            <a:endParaRPr lang="he-IL" dirty="0" smtClean="0">
              <a:latin typeface="Gisha" panose="020B0502040204020203" pitchFamily="34" charset="-79"/>
              <a:cs typeface="Gisha" panose="020B0502040204020203" pitchFamily="34" charset="-79"/>
            </a:endParaRPr>
          </a:p>
          <a:p>
            <a:pPr algn="r" rtl="1">
              <a:lnSpc>
                <a:spcPct val="150000"/>
              </a:lnSpc>
            </a:pPr>
            <a:endParaRPr lang="en-US" dirty="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3070289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467380"/>
            <a:ext cx="7162800" cy="523220"/>
          </a:xfrm>
          <a:prstGeom prst="rect">
            <a:avLst/>
          </a:prstGeom>
          <a:noFill/>
        </p:spPr>
        <p:txBody>
          <a:bodyPr wrap="square" rtlCol="0">
            <a:spAutoFit/>
          </a:bodyPr>
          <a:lstStyle/>
          <a:p>
            <a:pPr algn="ctr"/>
            <a:r>
              <a:rPr lang="he-IL" sz="2800" b="1" dirty="0" smtClean="0">
                <a:solidFill>
                  <a:schemeClr val="accent1"/>
                </a:solidFill>
                <a:latin typeface="Gisha" panose="020B0502040204020203" pitchFamily="34" charset="-79"/>
                <a:cs typeface="Gisha" panose="020B0502040204020203" pitchFamily="34" charset="-79"/>
              </a:rPr>
              <a:t>צורות התיישבות חדשות בארץ ישראל</a:t>
            </a:r>
            <a:endParaRPr lang="en-US" sz="2800" b="1" dirty="0">
              <a:solidFill>
                <a:schemeClr val="accent1"/>
              </a:solidFill>
              <a:latin typeface="Gisha" panose="020B0502040204020203" pitchFamily="34" charset="-79"/>
              <a:cs typeface="Gisha" panose="020B0502040204020203" pitchFamily="34" charset="-79"/>
            </a:endParaRPr>
          </a:p>
        </p:txBody>
      </p:sp>
      <p:sp>
        <p:nvSpPr>
          <p:cNvPr id="6" name="TextBox 5"/>
          <p:cNvSpPr txBox="1"/>
          <p:nvPr/>
        </p:nvSpPr>
        <p:spPr>
          <a:xfrm>
            <a:off x="152400" y="990600"/>
            <a:ext cx="8991600" cy="5539978"/>
          </a:xfrm>
          <a:prstGeom prst="rect">
            <a:avLst/>
          </a:prstGeom>
          <a:noFill/>
        </p:spPr>
        <p:txBody>
          <a:bodyPr wrap="square" rtlCol="0">
            <a:spAutoFit/>
          </a:bodyPr>
          <a:lstStyle/>
          <a:p>
            <a:pPr algn="r" rtl="1">
              <a:lnSpc>
                <a:spcPct val="150000"/>
              </a:lnSpc>
            </a:pPr>
            <a:r>
              <a:rPr lang="he-IL" sz="2000" b="1" dirty="0" smtClean="0">
                <a:solidFill>
                  <a:schemeClr val="accent1"/>
                </a:solidFill>
                <a:latin typeface="Gisha" panose="020B0502040204020203" pitchFamily="34" charset="-79"/>
                <a:cs typeface="Gisha" panose="020B0502040204020203" pitchFamily="34" charset="-79"/>
              </a:rPr>
              <a:t>העלייה הראשונה: מושבה</a:t>
            </a:r>
          </a:p>
          <a:p>
            <a:pPr algn="r" rtl="1">
              <a:lnSpc>
                <a:spcPct val="150000"/>
              </a:lnSpc>
            </a:pPr>
            <a:r>
              <a:rPr lang="he-IL" b="1" dirty="0" smtClean="0">
                <a:latin typeface="Gisha" panose="020B0502040204020203" pitchFamily="34" charset="-79"/>
              </a:rPr>
              <a:t>רוב העולים בעלייה הראשונה התיישבו בערים, ומיעוט מהעולים פנו להתיישבות חקלאית והקימו יישובים חקלאיים חדשים. למרות שהיו מיעוט, המושבה נעשתה לסמל של העלייה הראשונה מכיוון שהיה בזה חידוש והתיישבות זו הניחה את התשתית להתפשטות ההתיישבות </a:t>
            </a:r>
          </a:p>
          <a:p>
            <a:pPr algn="r" rtl="1">
              <a:lnSpc>
                <a:spcPct val="150000"/>
              </a:lnSpc>
            </a:pPr>
            <a:r>
              <a:rPr lang="he-IL" b="1" dirty="0" smtClean="0">
                <a:latin typeface="Gisha" panose="020B0502040204020203" pitchFamily="34" charset="-79"/>
              </a:rPr>
              <a:t>היהודית ברחבי הארץ.</a:t>
            </a:r>
          </a:p>
          <a:p>
            <a:pPr algn="r" rtl="1">
              <a:lnSpc>
                <a:spcPct val="150000"/>
              </a:lnSpc>
            </a:pPr>
            <a:r>
              <a:rPr lang="he-IL" b="1" dirty="0" smtClean="0">
                <a:latin typeface="Gisha" panose="020B0502040204020203" pitchFamily="34" charset="-79"/>
              </a:rPr>
              <a:t>האדמות שעליהן הוקמו המושבות החקלאיות נרכשו מידי בעליהן הערבים או מידי השלטון העות'מני.</a:t>
            </a:r>
          </a:p>
          <a:p>
            <a:pPr algn="r" rtl="1">
              <a:lnSpc>
                <a:spcPct val="150000"/>
              </a:lnSpc>
            </a:pPr>
            <a:endParaRPr lang="he-IL" b="1" dirty="0">
              <a:latin typeface="Gisha" panose="020B0502040204020203" pitchFamily="34" charset="-79"/>
            </a:endParaRPr>
          </a:p>
          <a:p>
            <a:pPr algn="r" rtl="1">
              <a:lnSpc>
                <a:spcPct val="150000"/>
              </a:lnSpc>
            </a:pPr>
            <a:r>
              <a:rPr lang="he-IL" b="1" dirty="0" smtClean="0">
                <a:latin typeface="Gisha" panose="020B0502040204020203" pitchFamily="34" charset="-79"/>
              </a:rPr>
              <a:t>המושבה הראשונה הייתה ראשון לציון, ואחריה קמו מושבות נוספות כגון- זיכרון יעקב, מטולה, חדרה, גדרה, רחובות ונס ציונה.</a:t>
            </a:r>
          </a:p>
          <a:p>
            <a:pPr algn="r" rtl="1">
              <a:lnSpc>
                <a:spcPct val="150000"/>
              </a:lnSpc>
            </a:pPr>
            <a:r>
              <a:rPr lang="he-IL" b="1" dirty="0" smtClean="0">
                <a:latin typeface="Gisha" panose="020B0502040204020203" pitchFamily="34" charset="-79"/>
              </a:rPr>
              <a:t>בנוסף חודשה ההתיישבות במושבות שבני היישוב הישן הקימו ונטשו: פתח תקווה  ( "אם המושבות")  וגיא אוני- ראש פינה. </a:t>
            </a:r>
          </a:p>
          <a:p>
            <a:pPr algn="r" rtl="1">
              <a:lnSpc>
                <a:spcPct val="150000"/>
              </a:lnSpc>
            </a:pPr>
            <a:endParaRPr lang="he-IL" dirty="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733764280"/>
      </p:ext>
    </p:extLst>
  </p:cSld>
  <p:clrMapOvr>
    <a:masterClrMapping/>
  </p:clrMapOvr>
  <p:timing>
    <p:tnLst>
      <p:par>
        <p:cTn id="1" dur="indefinite" restart="never" nodeType="tmRoot"/>
      </p:par>
    </p:tnLst>
  </p:timing>
</p:sld>
</file>

<file path=ppt/theme/theme1.xml><?xml version="1.0" encoding="utf-8"?>
<a:theme xmlns:a="http://schemas.openxmlformats.org/drawingml/2006/main" name="Ion_TP102836341">
  <a:themeElements>
    <a:clrScheme name="Office">
      <a:dk1>
        <a:sysClr val="windowText" lastClr="000000"/>
      </a:dk1>
      <a:lt1>
        <a:sysClr val="window" lastClr="FFFFFF"/>
      </a:lt1>
      <a:dk2>
        <a:srgbClr val="6E747A"/>
      </a:dk2>
      <a:lt2>
        <a:srgbClr val="E7E6E6"/>
      </a:lt2>
      <a:accent1>
        <a:srgbClr val="5B9BD5"/>
      </a:accent1>
      <a:accent2>
        <a:srgbClr val="ED7D31"/>
      </a:accent2>
      <a:accent3>
        <a:srgbClr val="A5A5A5"/>
      </a:accent3>
      <a:accent4>
        <a:srgbClr val="FFC000"/>
      </a:accent4>
      <a:accent5>
        <a:srgbClr val="4472C4"/>
      </a:accent5>
      <a:accent6>
        <a:srgbClr val="70AD47"/>
      </a:accent6>
      <a:hlink>
        <a:srgbClr val="085296"/>
      </a:hlink>
      <a:folHlink>
        <a:srgbClr val="9933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on_TP102836341" id="{60227515-A337-4686-B14B-AAEB7CAC71E3}" vid="{3A9620AB-01CD-4657-BA4E-96A796003A1F}"/>
    </a:ext>
  </a:extLst>
</a:theme>
</file>

<file path=docProps/app.xml><?xml version="1.0" encoding="utf-8"?>
<Properties xmlns="http://schemas.openxmlformats.org/officeDocument/2006/extended-properties" xmlns:vt="http://schemas.openxmlformats.org/officeDocument/2006/docPropsVTypes">
  <Template>יון</Template>
  <TotalTime>970</TotalTime>
  <Words>1774</Words>
  <Application>Microsoft Office PowerPoint</Application>
  <PresentationFormat>‫הצגה על המסך (4:3)</PresentationFormat>
  <Paragraphs>211</Paragraphs>
  <Slides>24</Slides>
  <Notes>0</Notes>
  <HiddenSlides>0</HiddenSlides>
  <MMClips>0</MMClips>
  <ScaleCrop>false</ScaleCrop>
  <HeadingPairs>
    <vt:vector size="8" baseType="variant">
      <vt:variant>
        <vt:lpstr>גופנים בשימוש</vt:lpstr>
      </vt:variant>
      <vt:variant>
        <vt:i4>6</vt:i4>
      </vt:variant>
      <vt:variant>
        <vt:lpstr>ערכת נושא</vt:lpstr>
      </vt:variant>
      <vt:variant>
        <vt:i4>1</vt:i4>
      </vt:variant>
      <vt:variant>
        <vt:lpstr>שרתי OLE מוטבעים</vt:lpstr>
      </vt:variant>
      <vt:variant>
        <vt:i4>1</vt:i4>
      </vt:variant>
      <vt:variant>
        <vt:lpstr>כותרות שקופיות</vt:lpstr>
      </vt:variant>
      <vt:variant>
        <vt:i4>24</vt:i4>
      </vt:variant>
    </vt:vector>
  </HeadingPairs>
  <TitlesOfParts>
    <vt:vector size="32" baseType="lpstr">
      <vt:lpstr>Arial</vt:lpstr>
      <vt:lpstr>Calibri</vt:lpstr>
      <vt:lpstr>Gisha</vt:lpstr>
      <vt:lpstr>Times New Roman</vt:lpstr>
      <vt:lpstr>Times New Roman (Hebrew)</vt:lpstr>
      <vt:lpstr>Wingdings</vt:lpstr>
      <vt:lpstr>Ion_TP102836341</vt:lpstr>
      <vt:lpstr>Slide</vt:lpstr>
      <vt:lpstr>מצגת של PowerPoint</vt:lpstr>
      <vt:lpstr>מצגת של PowerPoint</vt:lpstr>
      <vt:lpstr>מצגת של PowerPoint</vt:lpstr>
      <vt:lpstr>מצגת של PowerPoint</vt:lpstr>
      <vt:lpstr>מצגת של PowerPoint</vt:lpstr>
      <vt:lpstr>מצגת של PowerPoint</vt:lpstr>
      <vt:lpstr>הקשיים עמם התמודדו העולים</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הקשיים עמם התמודדו אנשי עליה שניה</vt:lpstr>
      <vt:lpstr>מצגת של PowerPoint</vt:lpstr>
      <vt:lpstr>מצגת של PowerPoint</vt:lpstr>
      <vt:lpstr>מצגת של PowerPoint</vt:lpstr>
      <vt:lpstr>דוגמה למושב פועלים- נהלל </vt:lpstr>
      <vt:lpstr>מצגת של PowerPoint</vt:lpstr>
      <vt:lpstr>מצגת של PowerPoint</vt:lpstr>
    </vt:vector>
  </TitlesOfParts>
  <Company>Cisco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User;Moshe Bar</dc:creator>
  <cp:lastModifiedBy>moshe bar</cp:lastModifiedBy>
  <cp:revision>61</cp:revision>
  <dcterms:created xsi:type="dcterms:W3CDTF">2017-03-28T10:46:04Z</dcterms:created>
  <dcterms:modified xsi:type="dcterms:W3CDTF">2020-02-09T12:21:46Z</dcterms:modified>
</cp:coreProperties>
</file>